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slides/slide2.xml" ContentType="application/vnd.openxmlformats-officedocument.presentationml.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slides/slide3.xml" ContentType="application/vnd.openxmlformats-officedocument.presentationml.sl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12"/>
    <p:sldId id="257" r:id="rId13"/>
    <p:sldId id="258" r:id="rId14"/>
    <p:sldId id="259" r:id="rId15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presProps" Target="presProps.xml"/><Relationship Id="rId7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Relationship Id="rId12" Type="http://schemas.openxmlformats.org/officeDocument/2006/relationships/slide" Target="/ppt/slides/slide1.xml"/><Relationship Id="rId13" Type="http://schemas.openxmlformats.org/officeDocument/2006/relationships/slide" Target="/ppt/slides/slide2.xml"/><Relationship Id="rId14" Type="http://schemas.openxmlformats.org/officeDocument/2006/relationships/slide" Target="/ppt/slides/slide3.xml"/><Relationship Id="rId15" Type="http://schemas.openxmlformats.org/officeDocument/2006/relationships/slide" Target="/ppt/slides/slide4.xml"/></Relationships>
</file>

<file path=ppt/charts/_rels/chart5.xml.rels><?xml version="1.0" encoding="UTF-8" standalone="yes"?>
<Relationships xmlns="http://schemas.openxmlformats.org/package/2006/relationships"><Relationship Id="rId2" Type="http://schemas.microsoft.com/office/2011/relationships/chartColorStyle" Target="/ppt/charts/colors5.xml"/><Relationship Id="rId1" Type="http://schemas.microsoft.com/office/2011/relationships/chartStyle" Target="/ppt/charts/style5.xml"/><Relationship Id="rId3" Type="http://schemas.openxmlformats.org/officeDocument/2006/relationships/package" Target="/ppt/embeddings/embedding1.xlsx"/></Relationships>
</file>

<file path=ppt/charts/_rels/chart6.xml.rels><?xml version="1.0" encoding="UTF-8" standalone="yes"?>
<Relationships xmlns="http://schemas.openxmlformats.org/package/2006/relationships"><Relationship Id="rId2" Type="http://schemas.microsoft.com/office/2011/relationships/chartColorStyle" Target="/ppt/charts/colors6.xml"/><Relationship Id="rId1" Type="http://schemas.microsoft.com/office/2011/relationships/chartStyle" Target="/ppt/charts/style6.xml"/><Relationship Id="rId3" Type="http://schemas.openxmlformats.org/officeDocument/2006/relationships/package" Target="/ppt/embeddings/embedding2.xlsx"/></Relationships>
</file>

<file path=ppt/charts/_rels/chart7.xml.rels><?xml version="1.0" encoding="UTF-8" standalone="yes"?>
<Relationships xmlns="http://schemas.openxmlformats.org/package/2006/relationships"><Relationship Id="rId2" Type="http://schemas.microsoft.com/office/2011/relationships/chartColorStyle" Target="/ppt/charts/colors7.xml"/><Relationship Id="rId1" Type="http://schemas.microsoft.com/office/2011/relationships/chartStyle" Target="/ppt/charts/style7.xml"/><Relationship Id="rId3" Type="http://schemas.openxmlformats.org/officeDocument/2006/relationships/package" Target="/ppt/embeddings/embedding3.xlsx"/></Relationships>
</file>

<file path=ppt/charts/_rels/chart8.xml.rels><?xml version="1.0" encoding="UTF-8" standalone="yes"?>
<Relationships xmlns="http://schemas.openxmlformats.org/package/2006/relationships"><Relationship Id="rId2" Type="http://schemas.microsoft.com/office/2011/relationships/chartColorStyle" Target="/ppt/charts/colors8.xml"/><Relationship Id="rId1" Type="http://schemas.microsoft.com/office/2011/relationships/chartStyle" Target="/ppt/charts/style8.xml"/><Relationship Id="rId3" Type="http://schemas.openxmlformats.org/officeDocument/2006/relationships/package" Target="/ppt/embeddings/embedding4.xlsx"/></Relationships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5">
                  <a:shade val="76000"/>
                </a:schemeClr>
              </a:solidFill>
              <a:ln w="9525">
                <a:solidFill>
                  <a:schemeClr val="accent5">
                    <a:shade val="76000"/>
                  </a:schemeClr>
                </a:solidFill>
              </a:ln>
              <a:effectLst/>
            </c:spPr>
          </c:marker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0-39D1-5945-BD5D-73EAB3989C09}"/>
              </c:ext>
            </c:extLst>
            <c:marker>
              <c:symbol val="circle"/>
              <c:size val="9"/>
              <c:spPr>
                <a:solidFill>
                  <a:srgbClr val="FF9900"/>
                </a:solidFill>
                <a:ln w="9525" cap="flat" cmpd="sng">
                  <a:solidFill>
                    <a:srgbClr val="FF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ln w="28575" cap="rnd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5">
                  <a:tint val="77000"/>
                </a:schemeClr>
              </a:solidFill>
              <a:ln w="9525">
                <a:solidFill>
                  <a:schemeClr val="accent5">
                    <a:tint val="77000"/>
                  </a:schemeClr>
                </a:solidFill>
              </a:ln>
              <a:effectLst/>
            </c:spPr>
          </c:marker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1-39D1-5945-BD5D-73EAB3989C09}"/>
              </c:ext>
            </c:extLst>
            <c:marker>
              <c:symbol val="square"/>
              <c:size val="9"/>
              <c:spPr>
                <a:solidFill>
                  <a:srgbClr val="99CC00"/>
                </a:solidFill>
                <a:ln w="9525" cap="flat" cmpd="sng">
                  <a:solidFill>
                    <a:srgbClr val="66CC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Pt>
            <c:idx val="11"/>
            <c:invertIfNegative val="1"/>
            <c:bubble3D val="0"/>
            <c:spPr>
              <a:solidFill>
                <a:srgbClr val="FF9900"/>
              </a:solidFill>
              <a:ln w="12700" cap="flat" cmpd="sng">
                <a:solidFill>
                  <a:srgbClr val="FF66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  <c:extLst>
              <c:ext xmlns:c16="http://schemas.microsoft.com/office/drawing/2014/chart" uri="{C3380CC4-5D6E-409C-BE32-E72D297353CC}">
                <c16:uniqueId val="{00000001-5E35-0844-AAB5-FAF2C12CF28E}"/>
              </c:ext>
            </c:extLst>
          </c:dPt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'Sheet1'!$B$2:$B$13</c:f>
              <c:numCache>
                <c:formatCode>General</c:formatCode>
                <c:ptCount val="12"/>
                <c:pt idx="0">
                  <c:v>100</c:v>
                </c:pt>
                <c:pt idx="1">
                  <c:v>110</c:v>
                </c:pt>
                <c:pt idx="2">
                  <c:v>130</c:v>
                </c:pt>
                <c:pt idx="3">
                  <c:v>150</c:v>
                </c:pt>
                <c:pt idx="4">
                  <c:v>170</c:v>
                </c:pt>
                <c:pt idx="5">
                  <c:v>200</c:v>
                </c:pt>
                <c:pt idx="6">
                  <c:v>180</c:v>
                </c:pt>
                <c:pt idx="7">
                  <c:v>130</c:v>
                </c:pt>
                <c:pt idx="8">
                  <c:v>140</c:v>
                </c:pt>
                <c:pt idx="9">
                  <c:v>130</c:v>
                </c:pt>
                <c:pt idx="10">
                  <c:v>130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'Sheet1'!$A$2:$A$13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'Sheet1'!$C$2:$C$13</c:f>
              <c:numCache>
                <c:formatCode>General</c:formatCode>
                <c:ptCount val="12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65</c:v>
                </c:pt>
                <c:pt idx="6">
                  <c:v>55</c:v>
                </c:pt>
                <c:pt idx="7">
                  <c:v>80</c:v>
                </c:pt>
                <c:pt idx="8">
                  <c:v>80</c:v>
                </c:pt>
                <c:pt idx="9">
                  <c:v>70</c:v>
                </c:pt>
                <c:pt idx="10">
                  <c:v>60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604223"/>
        <c:axId val="612392015"/>
      </c:bar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'Sheet1'!$B$1</c:f>
              <c:strCache>
                <c:ptCount val="1"/>
                <c:pt idx="0">
                  <c:v>Browser share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12700" cap="flat" cmpd="sng">
                <a:solidFill>
                  <a:srgbClr val="FF66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'Sheet1'!$A$2:$A$7</c:f>
              <c:strCache>
                <c:ptCount val="6"/>
                <c:pt idx="0">
                  <c:v>Chrome</c:v>
                </c:pt>
                <c:pt idx="1">
                  <c:v>Safari</c:v>
                </c:pt>
                <c:pt idx="2">
                  <c:v>Firefox</c:v>
                </c:pt>
                <c:pt idx="3">
                  <c:v>Samsung Internet</c:v>
                </c:pt>
                <c:pt idx="4">
                  <c:v>Edge Legacy</c:v>
                </c:pt>
                <c:pt idx="5">
                  <c:v>UC Browser</c:v>
                </c:pt>
              </c:strCache>
            </c:strRef>
          </c:cat>
          <c:val>
            <c:numRef>
              <c:f>'Sheet1'!$B$2:$B$7</c:f>
              <c:numCache>
                <c:formatCode>General</c:formatCode>
                <c:ptCount val="6"/>
                <c:pt idx="0">
                  <c:v>63.91</c:v>
                </c:pt>
                <c:pt idx="1">
                  <c:v>18.2</c:v>
                </c:pt>
                <c:pt idx="2">
                  <c:v>4.39</c:v>
                </c:pt>
                <c:pt idx="3">
                  <c:v>3.28</c:v>
                </c:pt>
                <c:pt idx="4">
                  <c:v>2.13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Current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5">
                  <a:shade val="65000"/>
                </a:schemeClr>
              </a:solidFill>
              <a:ln w="9525">
                <a:solidFill>
                  <a:schemeClr val="accent5">
                    <a:shade val="65000"/>
                  </a:schemeClr>
                </a:solidFill>
              </a:ln>
              <a:effectLst/>
            </c:spPr>
          </c:marker>
          <c:dPt>
            <c:idx val="0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07-A74C-BA63-EF4501E3F5F9}"/>
              </c:ext>
            </c:extLst>
          </c:dPt>
          <c:dPt>
            <c:idx val="1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07-A74C-BA63-EF4501E3F5F9}"/>
              </c:ext>
            </c:extLst>
          </c:dPt>
          <c:dPt>
            <c:idx val="2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07-A74C-BA63-EF4501E3F5F9}"/>
              </c:ext>
            </c:extLst>
          </c:dPt>
          <c:dPt>
            <c:idx val="3"/>
            <c:marker>
              <c:symbol val="circle"/>
              <c:size val="7"/>
              <c:spPr>
                <a:solidFill>
                  <a:schemeClr val="accent5">
                    <a:shade val="65000"/>
                  </a:schemeClr>
                </a:solidFill>
                <a:ln w="9525">
                  <a:solidFill>
                    <a:schemeClr val="accent5">
                      <a:shade val="65000"/>
                    </a:schemeClr>
                  </a:solidFill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07-A74C-BA63-EF4501E3F5F9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8-FC2B-C04F-BFB6-31943013C43E}"/>
              </c:ext>
            </c:extLst>
            <c:marker>
              <c:symbol val="circle"/>
              <c:size val="7"/>
              <c:spPr>
                <a:solidFill>
                  <a:srgbClr val="FF9900"/>
                </a:solidFill>
                <a:ln w="9525" cap="flat" cmpd="sng">
                  <a:solidFill>
                    <a:srgbClr val="FF66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xVal>
            <c:numRef>
              <c:f>'Sheet1'!$A$2:$A$11</c:f>
              <c:numCache>
                <c:formatCode>General</c:formatCode>
                <c:ptCount val="10"/>
                <c:pt idx="0">
                  <c:v>150</c:v>
                </c:pt>
                <c:pt idx="1">
                  <c:v>156.2</c:v>
                </c:pt>
                <c:pt idx="2">
                  <c:v>153.7</c:v>
                </c:pt>
                <c:pt idx="3">
                  <c:v>155.7</c:v>
                </c:pt>
                <c:pt idx="4">
                  <c:v>160.5</c:v>
                </c:pt>
                <c:pt idx="5">
                  <c:v>163</c:v>
                </c:pt>
                <c:pt idx="6">
                  <c:v>171.8</c:v>
                </c:pt>
                <c:pt idx="7">
                  <c:v>166.9</c:v>
                </c:pt>
                <c:pt idx="8">
                  <c:v>175.6</c:v>
                </c:pt>
                <c:pt idx="9">
                  <c:v>176.5</c:v>
                </c:pt>
              </c:numCache>
            </c:numRef>
          </c:xVal>
          <c:yVal>
            <c:numRef>
              <c:f>'Sheet1'!$B$2:$B$11</c:f>
              <c:numCache>
                <c:formatCode>General</c:formatCode>
                <c:ptCount val="10"/>
                <c:pt idx="0">
                  <c:v>60.7</c:v>
                </c:pt>
                <c:pt idx="1">
                  <c:v>67.3</c:v>
                </c:pt>
                <c:pt idx="2">
                  <c:v>68.8</c:v>
                </c:pt>
                <c:pt idx="3">
                  <c:v>83.1</c:v>
                </c:pt>
                <c:pt idx="4">
                  <c:v>88.8</c:v>
                </c:pt>
                <c:pt idx="5">
                  <c:v>90</c:v>
                </c:pt>
                <c:pt idx="6">
                  <c:v>100.2</c:v>
                </c:pt>
                <c:pt idx="7">
                  <c:v>96.5</c:v>
                </c:pt>
                <c:pt idx="8">
                  <c:v>115.1</c:v>
                </c:pt>
                <c:pt idx="9">
                  <c:v>114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Previous Generation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5">
                  <a:tint val="65000"/>
                </a:schemeClr>
              </a:solidFill>
              <a:ln w="9525">
                <a:solidFill>
                  <a:schemeClr val="accent5">
                    <a:tint val="65000"/>
                  </a:schemeClr>
                </a:solidFill>
              </a:ln>
              <a:effectLst/>
            </c:spPr>
          </c:marker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9-FC2B-C04F-BFB6-31943013C43E}"/>
              </c:ext>
            </c:extLst>
            <c:marker>
              <c:symbol val="circle"/>
              <c:size val="7"/>
              <c:spPr>
                <a:solidFill>
                  <a:srgbClr val="99CC00"/>
                </a:solidFill>
                <a:ln w="9525" cap="flat" cmpd="sng">
                  <a:solidFill>
                    <a:srgbClr val="66CC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</c:marker>
          </c:dPt>
          <c:xVal>
            <c:numRef>
              <c:f>'Sheet1'!$C$2:$C$11</c:f>
              <c:numCache>
                <c:formatCode>General</c:formatCode>
                <c:ptCount val="10"/>
                <c:pt idx="0">
                  <c:v>153.3</c:v>
                </c:pt>
                <c:pt idx="1">
                  <c:v>155.6</c:v>
                </c:pt>
                <c:pt idx="2">
                  <c:v>151.7</c:v>
                </c:pt>
                <c:pt idx="3">
                  <c:v>159.2</c:v>
                </c:pt>
                <c:pt idx="4">
                  <c:v>163.2</c:v>
                </c:pt>
                <c:pt idx="5">
                  <c:v>160.6</c:v>
                </c:pt>
                <c:pt idx="6">
                  <c:v>167.6</c:v>
                </c:pt>
                <c:pt idx="7">
                  <c:v>173.2</c:v>
                </c:pt>
                <c:pt idx="8">
                  <c:v>177.3</c:v>
                </c:pt>
                <c:pt idx="9">
                  <c:v>172.9</c:v>
                </c:pt>
              </c:numCache>
            </c:numRef>
          </c:xVal>
          <c:yVal>
            <c:numRef>
              <c:f>'Sheet1'!$D$2:$D$11</c:f>
              <c:numCache>
                <c:formatCode>General</c:formatCode>
                <c:ptCount val="10"/>
                <c:pt idx="0">
                  <c:v>45</c:v>
                </c:pt>
                <c:pt idx="1">
                  <c:v>58.2</c:v>
                </c:pt>
                <c:pt idx="2">
                  <c:v>48.7</c:v>
                </c:pt>
                <c:pt idx="3">
                  <c:v>65.2</c:v>
                </c:pt>
                <c:pt idx="4">
                  <c:v>71.1</c:v>
                </c:pt>
                <c:pt idx="5">
                  <c:v>65.3</c:v>
                </c:pt>
                <c:pt idx="6">
                  <c:v>70.8</c:v>
                </c:pt>
                <c:pt idx="7">
                  <c:v>84.4</c:v>
                </c:pt>
                <c:pt idx="8">
                  <c:v>87.2</c:v>
                </c:pt>
                <c:pt idx="9">
                  <c:v>99.1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E4-5140-8213-A9D37E304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8453375"/>
        <c:axId val="1598451727"/>
      </c:scatterChart>
      <c:valAx>
        <c:axId val="1598451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Mass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3375"/>
        <c:crosses val="autoZero"/>
        <c:crossBetween val="midCat"/>
      </c:valAx>
      <c:valAx>
        <c:axId val="1598453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Length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9845172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10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5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4.xml"/><Relationship Id="rId1" Type="http://schemas.openxmlformats.org/officeDocument/2006/relationships/notesMaster" Target="../notesMasters/notesMaster1.xml"/></Relationship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2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14480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3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91621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68501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5.xml"/><Relationship Id="rId2" Type="http://schemas.openxmlformats.org/officeDocument/2006/relationships/notesSlide" Target="/ppt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6.xml"/><Relationship Id="rId2" Type="http://schemas.openxmlformats.org/officeDocument/2006/relationships/notesSlide" Target="/ppt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7.xml"/><Relationship Id="rId2" Type="http://schemas.openxmlformats.org/officeDocument/2006/relationships/notesSlide" Target="/ppt/notesSlides/notesSlide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8.xml"/><Relationship Id="rId2" Type="http://schemas.openxmlformats.org/officeDocument/2006/relationships/notesSlide" Target="/ppt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5414126" y="60159"/>
            <a:ext cx="6705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個別のデータポイントスタイルの指定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4" name="Chart 3" descr="my-lin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6981381"/>
              </p:ext>
            </p:extLst>
          </p:nvPr>
        </p:nvGraphicFramePr>
        <p:xfrm>
          <a:off x="72193" y="398713"/>
          <a:ext cx="8173480" cy="595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個別のデータポイントのスタイルを指定して目立たせることができます。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ba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2771650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0">
            <a:extLst>
              <a:ext uri="{FF2B5EF4-FFF2-40B4-BE49-F238E27FC236}">
                <a16:creationId xmlns:a16="http://schemas.microsoft.com/office/drawing/2014/main" id="{B0A19148-80CE-6341-B6CC-45DC0FE52A94}"/>
              </a:ext>
            </a:extLst>
          </p:cNvPr>
          <p:cNvSpPr txBox="1"/>
          <p:nvPr/>
        </p:nvSpPr>
        <p:spPr>
          <a:xfrm>
            <a:off x="5414126" y="60159"/>
            <a:ext cx="6705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個別のデータポイントスタイルの指定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7" name="Rectangular Callout 4">
            <a:extLst>
              <a:ext uri="{FF2B5EF4-FFF2-40B4-BE49-F238E27FC236}">
                <a16:creationId xmlns:a16="http://schemas.microsoft.com/office/drawing/2014/main" id="{3E668169-BBA8-D343-A021-17C6CE35F5F6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個別のデータポイントのスタイルを指定して目立たせることができます。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8881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pi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0208543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10">
            <a:extLst>
              <a:ext uri="{FF2B5EF4-FFF2-40B4-BE49-F238E27FC236}">
                <a16:creationId xmlns:a16="http://schemas.microsoft.com/office/drawing/2014/main" id="{7083D5ED-F03E-0B48-81A2-37BECE344BF0}"/>
              </a:ext>
            </a:extLst>
          </p:cNvPr>
          <p:cNvSpPr txBox="1"/>
          <p:nvPr/>
        </p:nvSpPr>
        <p:spPr>
          <a:xfrm>
            <a:off x="5414126" y="60159"/>
            <a:ext cx="6705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個別のデータポイントスタイルの指定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8" name="Rectangular Callout 4">
            <a:extLst>
              <a:ext uri="{FF2B5EF4-FFF2-40B4-BE49-F238E27FC236}">
                <a16:creationId xmlns:a16="http://schemas.microsoft.com/office/drawing/2014/main" id="{DAD278A3-9CF6-8949-A94C-BF61897BD7B9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個別のデータポイントのスタイルを指定して目立たせることができます。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239621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my-scatter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1170724"/>
              </p:ext>
            </p:extLst>
          </p:nvPr>
        </p:nvGraphicFramePr>
        <p:xfrm>
          <a:off x="72190" y="625032"/>
          <a:ext cx="8173482" cy="5727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0">
            <a:extLst>
              <a:ext uri="{FF2B5EF4-FFF2-40B4-BE49-F238E27FC236}">
                <a16:creationId xmlns:a16="http://schemas.microsoft.com/office/drawing/2014/main" id="{9D45AFDF-A1D7-F64A-B395-99180132E917}"/>
              </a:ext>
            </a:extLst>
          </p:cNvPr>
          <p:cNvSpPr txBox="1"/>
          <p:nvPr/>
        </p:nvSpPr>
        <p:spPr>
          <a:xfrm>
            <a:off x="5414126" y="60159"/>
            <a:ext cx="6705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個別のデータポイントスタイルの指定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8" name="Rectangular Callout 4">
            <a:extLst>
              <a:ext uri="{FF2B5EF4-FFF2-40B4-BE49-F238E27FC236}">
                <a16:creationId xmlns:a16="http://schemas.microsoft.com/office/drawing/2014/main" id="{E9C3AF46-DC46-A04E-A33F-02B121697F4A}"/>
              </a:ext>
            </a:extLst>
          </p:cNvPr>
          <p:cNvSpPr/>
          <p:nvPr/>
        </p:nvSpPr>
        <p:spPr>
          <a:xfrm>
            <a:off x="8658225" y="2936081"/>
            <a:ext cx="3461582" cy="779392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個別のデータポイントのスタイルを指定して目立たせることができます。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323729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3506</TotalTime>
  <Words>54</Words>
  <Application>Microsoft Macintosh PowerPoint</Application>
  <PresentationFormat>ワイド画面</PresentationFormat>
  <Paragraphs>14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Hiragino Kaku Gothic Pro W3</vt:lpstr>
      <vt:lpstr>Noto Sans CJK JP Regular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219</cp:revision>
  <dcterms:created xsi:type="dcterms:W3CDTF">2020-02-20T07:49:28Z</dcterms:created>
  <dcterms:modified xsi:type="dcterms:W3CDTF">2021-06-11T08:37:46Z</dcterms:modified>
</cp:coreProperties>
</file>