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notesSlides/notesSlide9.xml" ContentType="application/vnd.openxmlformats-officedocument.presentationml.notesSlide+xml"/>
  <Override PartName="/ppt/charts/chart9.xml" ContentType="application/vnd.openxmlformats-officedocument.drawingml.chart+xml"/>
  <Override PartName="/ppt/charts/colors9.xml" ContentType="application/vnd.ms-office.chartcolorstyle+xml"/>
  <Override PartName="/ppt/charts/style9.xml" ContentType="application/vnd.ms-office.chartstyle+xml"/>
  <Override PartName="/ppt/slides/slide2.xml" ContentType="application/vnd.openxmlformats-officedocument.presentationml.slide+xml"/>
  <Override PartName="/ppt/notesSlides/notesSlide10.xml" ContentType="application/vnd.openxmlformats-officedocument.presentationml.notesSlide+xml"/>
  <Override PartName="/ppt/charts/chart10.xml" ContentType="application/vnd.openxmlformats-officedocument.drawingml.chart+xml"/>
  <Override PartName="/ppt/charts/colors10.xml" ContentType="application/vnd.ms-office.chartcolorstyle+xml"/>
  <Override PartName="/ppt/charts/style10.xml" ContentType="application/vnd.ms-office.chartstyle+xml"/>
  <Override PartName="/ppt/slides/slide3.xml" ContentType="application/vnd.openxmlformats-officedocument.presentationml.slide+xml"/>
  <Override PartName="/ppt/notesSlides/notesSlide11.xml" ContentType="application/vnd.openxmlformats-officedocument.presentationml.notesSlide+xml"/>
  <Override PartName="/ppt/charts/chart11.xml" ContentType="application/vnd.openxmlformats-officedocument.drawingml.chart+xml"/>
  <Override PartName="/ppt/charts/colors11.xml" ContentType="application/vnd.ms-office.chartcolorstyle+xml"/>
  <Override PartName="/ppt/charts/style11.xml" ContentType="application/vnd.ms-office.chartstyle+xml"/>
  <Override PartName="/ppt/slides/slide4.xml" ContentType="application/vnd.openxmlformats-officedocument.presentationml.slide+xml"/>
  <Override PartName="/ppt/notesSlides/notesSlide12.xml" ContentType="application/vnd.openxmlformats-officedocument.presentationml.notesSlide+xml"/>
  <Override PartName="/ppt/charts/chart12.xml" ContentType="application/vnd.openxmlformats-officedocument.drawingml.chart+xml"/>
  <Override PartName="/ppt/charts/colors12.xml" ContentType="application/vnd.ms-office.chartcolorstyle+xml"/>
  <Override PartName="/ppt/charts/style12.xml" ContentType="application/vnd.ms-office.chartstyle+xml"/>
  <Override PartName="/ppt/slides/slide5.xml" ContentType="application/vnd.openxmlformats-officedocument.presentationml.slide+xml"/>
  <Override PartName="/ppt/notesSlides/notesSlide13.xml" ContentType="application/vnd.openxmlformats-officedocument.presentationml.notesSlide+xml"/>
  <Override PartName="/ppt/charts/chart13.xml" ContentType="application/vnd.openxmlformats-officedocument.drawingml.chart+xml"/>
  <Override PartName="/ppt/charts/colors13.xml" ContentType="application/vnd.ms-office.chartcolorstyle+xml"/>
  <Override PartName="/ppt/charts/style13.xml" ContentType="application/vnd.ms-office.chartstyle+xml"/>
  <Override PartName="/ppt/slides/slide6.xml" ContentType="application/vnd.openxmlformats-officedocument.presentationml.slide+xml"/>
  <Override PartName="/ppt/notesSlides/notesSlide14.xml" ContentType="application/vnd.openxmlformats-officedocument.presentationml.notesSlide+xml"/>
  <Override PartName="/ppt/charts/chart14.xml" ContentType="application/vnd.openxmlformats-officedocument.drawingml.chart+xml"/>
  <Override PartName="/ppt/charts/colors14.xml" ContentType="application/vnd.ms-office.chartcolorstyle+xml"/>
  <Override PartName="/ppt/charts/style14.xml" ContentType="application/vnd.ms-office.chartstyle+xml"/>
  <Override PartName="/ppt/slides/slide7.xml" ContentType="application/vnd.openxmlformats-officedocument.presentationml.slide+xml"/>
  <Override PartName="/ppt/notesSlides/notesSlide15.xml" ContentType="application/vnd.openxmlformats-officedocument.presentationml.notesSlide+xml"/>
  <Override PartName="/ppt/charts/chart15.xml" ContentType="application/vnd.openxmlformats-officedocument.drawingml.chart+xml"/>
  <Override PartName="/ppt/charts/colors15.xml" ContentType="application/vnd.ms-office.chartcolorstyle+xml"/>
  <Override PartName="/ppt/charts/style15.xml" ContentType="application/vnd.ms-office.chartstyle+xml"/>
  <Override PartName="/ppt/slides/slide8.xml" ContentType="application/vnd.openxmlformats-officedocument.presentationml.slide+xml"/>
  <Override PartName="/ppt/notesSlides/notesSlide16.xml" ContentType="application/vnd.openxmlformats-officedocument.presentationml.notesSlide+xml"/>
  <Override PartName="/ppt/charts/chart16.xml" ContentType="application/vnd.openxmlformats-officedocument.drawingml.chart+xml"/>
  <Override PartName="/ppt/charts/colors16.xml" ContentType="application/vnd.ms-office.chartcolorstyle+xml"/>
  <Override PartName="/ppt/charts/style16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16"/>
    <p:sldId id="257" r:id="rId17"/>
    <p:sldId id="258" r:id="rId18"/>
    <p:sldId id="259" r:id="rId19"/>
    <p:sldId id="260" r:id="rId20"/>
    <p:sldId id="261" r:id="rId21"/>
    <p:sldId id="262" r:id="rId22"/>
    <p:sldId id="263" r:id="rId23"/>
  </p:sldIdLst>
  <p:sldSz cx="12192000" cy="6858000"/>
  <p:notesSz cx="6858000" cy="9144000"/>
  <p:defaultTextStyle>
    <a:defPPr>
      <a:defRPr lang="en-JP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MOU" lastIdx="6" clrIdx="0">
    <p:extLst>
      <p:ext uri="{19B8F6BF-5375-455C-9EA6-DF929625EA0E}">
        <p15:presenceInfo xmlns:p15="http://schemas.microsoft.com/office/powerpoint/2012/main" userId="Microsoft Office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ECD7"/>
    <a:srgbClr val="D8D9E4"/>
    <a:srgbClr val="EBF0FF"/>
    <a:srgbClr val="85B8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55"/>
    <p:restoredTop sz="84421"/>
  </p:normalViewPr>
  <p:slideViewPr>
    <p:cSldViewPr snapToGrid="0" snapToObjects="1">
      <p:cViewPr varScale="1">
        <p:scale>
          <a:sx n="106" d="100"/>
          <a:sy n="106" d="100"/>
        </p:scale>
        <p:origin x="200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11" Type="http://schemas.openxmlformats.org/officeDocument/2006/relationships/commentAuthors" Target="commentAuthors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14" Type="http://schemas.openxmlformats.org/officeDocument/2006/relationships/theme" Target="theme/theme1.xml"/><Relationship Id="rId16" Type="http://schemas.openxmlformats.org/officeDocument/2006/relationships/slide" Target="/ppt/slides/slide1.xml"/><Relationship Id="rId17" Type="http://schemas.openxmlformats.org/officeDocument/2006/relationships/slide" Target="/ppt/slides/slide2.xml"/><Relationship Id="rId18" Type="http://schemas.openxmlformats.org/officeDocument/2006/relationships/slide" Target="/ppt/slides/slide3.xml"/><Relationship Id="rId19" Type="http://schemas.openxmlformats.org/officeDocument/2006/relationships/slide" Target="/ppt/slides/slide4.xml"/><Relationship Id="rId20" Type="http://schemas.openxmlformats.org/officeDocument/2006/relationships/slide" Target="/ppt/slides/slide5.xml"/><Relationship Id="rId21" Type="http://schemas.openxmlformats.org/officeDocument/2006/relationships/slide" Target="/ppt/slides/slide6.xml"/><Relationship Id="rId22" Type="http://schemas.openxmlformats.org/officeDocument/2006/relationships/slide" Target="/ppt/slides/slide7.xml"/><Relationship Id="rId23" Type="http://schemas.openxmlformats.org/officeDocument/2006/relationships/slide" Target="/ppt/slides/slide8.xml"/></Relationships>
</file>

<file path=ppt/charts/_rels/chart10.xml.rels><?xml version="1.0" encoding="UTF-8" standalone="yes"?>
<Relationships xmlns="http://schemas.openxmlformats.org/package/2006/relationships"><Relationship Id="rId2" Type="http://schemas.microsoft.com/office/2011/relationships/chartColorStyle" Target="/ppt/charts/colors10.xml"/><Relationship Id="rId1" Type="http://schemas.microsoft.com/office/2011/relationships/chartStyle" Target="/ppt/charts/style10.xml"/><Relationship Id="rId3" Type="http://schemas.openxmlformats.org/officeDocument/2006/relationships/package" Target="/ppt/embeddings/embedding2.xlsx"/></Relationships>
</file>

<file path=ppt/charts/_rels/chart11.xml.rels><?xml version="1.0" encoding="UTF-8" standalone="yes"?>
<Relationships xmlns="http://schemas.openxmlformats.org/package/2006/relationships"><Relationship Id="rId2" Type="http://schemas.microsoft.com/office/2011/relationships/chartColorStyle" Target="/ppt/charts/colors11.xml"/><Relationship Id="rId1" Type="http://schemas.microsoft.com/office/2011/relationships/chartStyle" Target="/ppt/charts/style11.xml"/><Relationship Id="rId3" Type="http://schemas.openxmlformats.org/officeDocument/2006/relationships/package" Target="/ppt/embeddings/embedding3.xlsx"/></Relationships>
</file>

<file path=ppt/charts/_rels/chart12.xml.rels><?xml version="1.0" encoding="UTF-8" standalone="yes"?>
<Relationships xmlns="http://schemas.openxmlformats.org/package/2006/relationships"><Relationship Id="rId2" Type="http://schemas.microsoft.com/office/2011/relationships/chartColorStyle" Target="/ppt/charts/colors12.xml"/><Relationship Id="rId1" Type="http://schemas.microsoft.com/office/2011/relationships/chartStyle" Target="/ppt/charts/style12.xml"/><Relationship Id="rId3" Type="http://schemas.openxmlformats.org/officeDocument/2006/relationships/package" Target="/ppt/embeddings/embedding4.xlsx"/></Relationships>
</file>

<file path=ppt/charts/_rels/chart13.xml.rels><?xml version="1.0" encoding="UTF-8" standalone="yes"?>
<Relationships xmlns="http://schemas.openxmlformats.org/package/2006/relationships"><Relationship Id="rId2" Type="http://schemas.microsoft.com/office/2011/relationships/chartColorStyle" Target="/ppt/charts/colors13.xml"/><Relationship Id="rId1" Type="http://schemas.microsoft.com/office/2011/relationships/chartStyle" Target="/ppt/charts/style13.xml"/><Relationship Id="rId3" Type="http://schemas.openxmlformats.org/officeDocument/2006/relationships/package" Target="/ppt/embeddings/embedding5.xlsx"/></Relationships>
</file>

<file path=ppt/charts/_rels/chart14.xml.rels><?xml version="1.0" encoding="UTF-8" standalone="yes"?>
<Relationships xmlns="http://schemas.openxmlformats.org/package/2006/relationships"><Relationship Id="rId2" Type="http://schemas.microsoft.com/office/2011/relationships/chartColorStyle" Target="/ppt/charts/colors14.xml"/><Relationship Id="rId1" Type="http://schemas.microsoft.com/office/2011/relationships/chartStyle" Target="/ppt/charts/style14.xml"/><Relationship Id="rId3" Type="http://schemas.openxmlformats.org/officeDocument/2006/relationships/package" Target="/ppt/embeddings/embedding6.xlsx"/></Relationships>
</file>

<file path=ppt/charts/_rels/chart15.xml.rels><?xml version="1.0" encoding="UTF-8" standalone="yes"?>
<Relationships xmlns="http://schemas.openxmlformats.org/package/2006/relationships"><Relationship Id="rId2" Type="http://schemas.microsoft.com/office/2011/relationships/chartColorStyle" Target="/ppt/charts/colors15.xml"/><Relationship Id="rId1" Type="http://schemas.microsoft.com/office/2011/relationships/chartStyle" Target="/ppt/charts/style15.xml"/><Relationship Id="rId3" Type="http://schemas.openxmlformats.org/officeDocument/2006/relationships/package" Target="/ppt/embeddings/embedding7.xlsx"/></Relationships>
</file>

<file path=ppt/charts/_rels/chart16.xml.rels><?xml version="1.0" encoding="UTF-8" standalone="yes"?>
<Relationships xmlns="http://schemas.openxmlformats.org/package/2006/relationships"><Relationship Id="rId2" Type="http://schemas.microsoft.com/office/2011/relationships/chartColorStyle" Target="/ppt/charts/colors16.xml"/><Relationship Id="rId1" Type="http://schemas.microsoft.com/office/2011/relationships/chartStyle" Target="/ppt/charts/style16.xml"/><Relationship Id="rId3" Type="http://schemas.openxmlformats.org/officeDocument/2006/relationships/package" Target="/ppt/embeddings/embedding8.xlsx"/></Relationships>
</file>

<file path=ppt/charts/_rels/chart9.xml.rels><?xml version="1.0" encoding="UTF-8" standalone="yes"?>
<Relationships xmlns="http://schemas.openxmlformats.org/package/2006/relationships"><Relationship Id="rId2" Type="http://schemas.microsoft.com/office/2011/relationships/chartColorStyle" Target="/ppt/charts/colors9.xml"/><Relationship Id="rId1" Type="http://schemas.microsoft.com/office/2011/relationships/chartStyle" Target="/ppt/charts/style9.xml"/><Relationship Id="rId3" Type="http://schemas.openxmlformats.org/officeDocument/2006/relationships/package" Target="/ppt/embeddings/embedding1.xlsx"/></Relationships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'Sheet1'!$B$1</c:f>
              <c:strCache>
                <c:ptCount val="1"/>
                <c:pt idx="0">
                  <c:v>売上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'Sheet1'!$A$2:$A$13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'Sheet1'!$B$2:$B$13</c:f>
              <c:numCache>
                <c:formatCode>General</c:formatCode>
                <c:ptCount val="12"/>
                <c:pt idx="0">
                  <c:v>100</c:v>
                </c:pt>
                <c:pt idx="1">
                  <c:v>110</c:v>
                </c:pt>
                <c:pt idx="2">
                  <c:v>130</c:v>
                </c:pt>
                <c:pt idx="3">
                  <c:v>150</c:v>
                </c:pt>
                <c:pt idx="4">
                  <c:v>170</c:v>
                </c:pt>
                <c:pt idx="5">
                  <c:v>200</c:v>
                </c:pt>
                <c:pt idx="6">
                  <c:v>180</c:v>
                </c:pt>
                <c:pt idx="7">
                  <c:v>130</c:v>
                </c:pt>
                <c:pt idx="8">
                  <c:v>140</c:v>
                </c:pt>
                <c:pt idx="9">
                  <c:v>130</c:v>
                </c:pt>
                <c:pt idx="10">
                  <c:v>130</c:v>
                </c:pt>
                <c:pt idx="11">
                  <c:v>190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9D-FB42-9AEF-FAA39D78B84B}"/>
            </c:ext>
          </c:extLst>
        </c:ser>
        <c:ser>
          <c:idx val="1"/>
          <c:order val="1"/>
          <c:tx>
            <c:strRef>
              <c:f>'Sheet1'!$C$1</c:f>
              <c:strCache>
                <c:ptCount val="1"/>
                <c:pt idx="0">
                  <c:v>経費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'Sheet1'!$A$2:$A$13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'Sheet1'!$C$2:$C$13</c:f>
              <c:numCache>
                <c:formatCode>General</c:formatCode>
                <c:ptCount val="12"/>
                <c:pt idx="0">
                  <c:v>50</c:v>
                </c:pt>
                <c:pt idx="1">
                  <c:v>55</c:v>
                </c:pt>
                <c:pt idx="2">
                  <c:v>60</c:v>
                </c:pt>
                <c:pt idx="3">
                  <c:v>65</c:v>
                </c:pt>
                <c:pt idx="4">
                  <c:v>70</c:v>
                </c:pt>
                <c:pt idx="5">
                  <c:v>65</c:v>
                </c:pt>
                <c:pt idx="6">
                  <c:v>55</c:v>
                </c:pt>
                <c:pt idx="7">
                  <c:v>80</c:v>
                </c:pt>
                <c:pt idx="8">
                  <c:v>80</c:v>
                </c:pt>
                <c:pt idx="9">
                  <c:v>70</c:v>
                </c:pt>
                <c:pt idx="10">
                  <c:v>60</c:v>
                </c:pt>
                <c:pt idx="1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A9D-FB42-9AEF-FAA39D78B8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20604223"/>
        <c:axId val="612392015"/>
      </c:barChart>
      <c:catAx>
        <c:axId val="6206042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Hiragino Kaku Gothic Pro W3" panose="020B0300000000000000" pitchFamily="34" charset="-128"/>
                <a:cs typeface="+mn-cs"/>
              </a:defRPr>
            </a:pPr>
            <a:endParaRPr lang="ja-JP"/>
          </a:p>
        </c:txPr>
        <c:crossAx val="612392015"/>
        <c:crosses val="autoZero"/>
        <c:auto val="1"/>
        <c:lblAlgn val="ctr"/>
        <c:lblOffset val="100"/>
        <c:noMultiLvlLbl val="0"/>
      </c:catAx>
      <c:valAx>
        <c:axId val="612392015"/>
        <c:scaling>
          <c:orientation val="minMax"/>
          <c:min val="0"/>
          <c:max val="2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206042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Hiragino Kaku Gothic Pro W3" panose="020B0300000000000000" pitchFamily="34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'Sheet1'!$B$1</c:f>
              <c:strCache>
                <c:ptCount val="1"/>
                <c:pt idx="0">
                  <c:v>広告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'Sheet1'!$A$2:$A$13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'Sheet1'!$B$2:$B$13</c:f>
              <c:numCache>
                <c:formatCode>General</c:formatCode>
                <c:ptCount val="12"/>
                <c:pt idx="0">
                  <c:v>100</c:v>
                </c:pt>
                <c:pt idx="1">
                  <c:v>110</c:v>
                </c:pt>
                <c:pt idx="2">
                  <c:v>130</c:v>
                </c:pt>
                <c:pt idx="3">
                  <c:v>150</c:v>
                </c:pt>
                <c:pt idx="4">
                  <c:v>170</c:v>
                </c:pt>
                <c:pt idx="5">
                  <c:v>200</c:v>
                </c:pt>
                <c:pt idx="6">
                  <c:v>180</c:v>
                </c:pt>
                <c:pt idx="7">
                  <c:v>130</c:v>
                </c:pt>
                <c:pt idx="8">
                  <c:v>140</c:v>
                </c:pt>
                <c:pt idx="9">
                  <c:v>130</c:v>
                </c:pt>
                <c:pt idx="10">
                  <c:v>130</c:v>
                </c:pt>
                <c:pt idx="11">
                  <c:v>190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9D-FB42-9AEF-FAA39D78B84B}"/>
            </c:ext>
          </c:extLst>
        </c:ser>
        <c:ser>
          <c:idx val="1"/>
          <c:order val="1"/>
          <c:tx>
            <c:strRef>
              <c:f>'Sheet1'!$C$1</c:f>
              <c:strCache>
                <c:ptCount val="1"/>
                <c:pt idx="0">
                  <c:v>オーガニック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'Sheet1'!$A$2:$A$13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'Sheet1'!$C$2:$C$13</c:f>
              <c:numCache>
                <c:formatCode>General</c:formatCode>
                <c:ptCount val="12"/>
                <c:pt idx="0">
                  <c:v>50</c:v>
                </c:pt>
                <c:pt idx="1">
                  <c:v>55</c:v>
                </c:pt>
                <c:pt idx="2">
                  <c:v>60</c:v>
                </c:pt>
                <c:pt idx="3">
                  <c:v>65</c:v>
                </c:pt>
                <c:pt idx="4">
                  <c:v>70</c:v>
                </c:pt>
                <c:pt idx="5">
                  <c:v>65</c:v>
                </c:pt>
                <c:pt idx="6">
                  <c:v>55</c:v>
                </c:pt>
                <c:pt idx="7">
                  <c:v>80</c:v>
                </c:pt>
                <c:pt idx="8">
                  <c:v>80</c:v>
                </c:pt>
                <c:pt idx="9">
                  <c:v>70</c:v>
                </c:pt>
                <c:pt idx="10">
                  <c:v>60</c:v>
                </c:pt>
                <c:pt idx="1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A9D-FB42-9AEF-FAA39D78B8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20604223"/>
        <c:axId val="612392015"/>
      </c:barChart>
      <c:catAx>
        <c:axId val="6206042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Hiragino Kaku Gothic Pro W3" panose="020B0300000000000000" pitchFamily="34" charset="-128"/>
                <a:cs typeface="+mn-cs"/>
              </a:defRPr>
            </a:pPr>
            <a:endParaRPr lang="ja-JP"/>
          </a:p>
        </c:txPr>
        <c:crossAx val="612392015"/>
        <c:crosses val="autoZero"/>
        <c:auto val="1"/>
        <c:lblAlgn val="ctr"/>
        <c:lblOffset val="100"/>
        <c:noMultiLvlLbl val="0"/>
      </c:catAx>
      <c:valAx>
        <c:axId val="612392015"/>
        <c:scaling>
          <c:orientation val="minMax"/>
          <c:min val="0"/>
          <c:max val="3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206042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Hiragino Kaku Gothic Pro W3" panose="020B0300000000000000" pitchFamily="34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cked"/>
        <c:varyColors val="0"/>
        <c:ser>
          <c:idx val="0"/>
          <c:order val="0"/>
          <c:tx>
            <c:strRef>
              <c:f>'Sheet1'!$B$1</c:f>
              <c:strCache>
                <c:ptCount val="1"/>
                <c:pt idx="0">
                  <c:v>広告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'Sheet1'!$A$2:$A$13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'Sheet1'!$B$2:$B$13</c:f>
              <c:numCache>
                <c:formatCode>General</c:formatCode>
                <c:ptCount val="12"/>
                <c:pt idx="0">
                  <c:v>100</c:v>
                </c:pt>
                <c:pt idx="1">
                  <c:v>110</c:v>
                </c:pt>
                <c:pt idx="2">
                  <c:v>130</c:v>
                </c:pt>
                <c:pt idx="3">
                  <c:v>150</c:v>
                </c:pt>
                <c:pt idx="4">
                  <c:v>170</c:v>
                </c:pt>
                <c:pt idx="5">
                  <c:v>200</c:v>
                </c:pt>
                <c:pt idx="6">
                  <c:v>180</c:v>
                </c:pt>
                <c:pt idx="7">
                  <c:v>130</c:v>
                </c:pt>
                <c:pt idx="8">
                  <c:v>140</c:v>
                </c:pt>
                <c:pt idx="9">
                  <c:v>130</c:v>
                </c:pt>
                <c:pt idx="10">
                  <c:v>130</c:v>
                </c:pt>
                <c:pt idx="11">
                  <c:v>190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9D-FB42-9AEF-FAA39D78B84B}"/>
            </c:ext>
          </c:extLst>
        </c:ser>
        <c:ser>
          <c:idx val="1"/>
          <c:order val="1"/>
          <c:tx>
            <c:strRef>
              <c:f>'Sheet1'!$C$1</c:f>
              <c:strCache>
                <c:ptCount val="1"/>
                <c:pt idx="0">
                  <c:v>オーガニック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'Sheet1'!$A$2:$A$13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'Sheet1'!$C$2:$C$13</c:f>
              <c:numCache>
                <c:formatCode>General</c:formatCode>
                <c:ptCount val="12"/>
                <c:pt idx="0">
                  <c:v>50</c:v>
                </c:pt>
                <c:pt idx="1">
                  <c:v>55</c:v>
                </c:pt>
                <c:pt idx="2">
                  <c:v>60</c:v>
                </c:pt>
                <c:pt idx="3">
                  <c:v>65</c:v>
                </c:pt>
                <c:pt idx="4">
                  <c:v>70</c:v>
                </c:pt>
                <c:pt idx="5">
                  <c:v>65</c:v>
                </c:pt>
                <c:pt idx="6">
                  <c:v>55</c:v>
                </c:pt>
                <c:pt idx="7">
                  <c:v>80</c:v>
                </c:pt>
                <c:pt idx="8">
                  <c:v>80</c:v>
                </c:pt>
                <c:pt idx="9">
                  <c:v>70</c:v>
                </c:pt>
                <c:pt idx="10">
                  <c:v>60</c:v>
                </c:pt>
                <c:pt idx="1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A9D-FB42-9AEF-FAA39D78B8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0604223"/>
        <c:axId val="612392015"/>
      </c:areaChart>
      <c:catAx>
        <c:axId val="6206042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Hiragino Kaku Gothic Pro W3" panose="020B0300000000000000" pitchFamily="34" charset="-128"/>
                <a:cs typeface="+mn-cs"/>
              </a:defRPr>
            </a:pPr>
            <a:endParaRPr lang="ja-JP"/>
          </a:p>
        </c:txPr>
        <c:crossAx val="612392015"/>
        <c:crosses val="autoZero"/>
        <c:auto val="1"/>
        <c:lblAlgn val="ctr"/>
        <c:lblOffset val="100"/>
        <c:noMultiLvlLbl val="0"/>
      </c:catAx>
      <c:valAx>
        <c:axId val="612392015"/>
        <c:scaling>
          <c:orientation val="minMax"/>
          <c:min val="0"/>
          <c:max val="3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20604223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Hiragino Kaku Gothic Pro W3" panose="020B0300000000000000" pitchFamily="34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'Sheet1'!$B$1</c:f>
              <c:strCache>
                <c:ptCount val="1"/>
                <c:pt idx="0">
                  <c:v>広告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'Sheet1'!$A$2:$A$13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'Sheet1'!$B$2:$B$13</c:f>
              <c:numCache>
                <c:formatCode>General</c:formatCode>
                <c:ptCount val="12"/>
                <c:pt idx="0">
                  <c:v>100</c:v>
                </c:pt>
                <c:pt idx="1">
                  <c:v>110</c:v>
                </c:pt>
                <c:pt idx="2">
                  <c:v>130</c:v>
                </c:pt>
                <c:pt idx="3">
                  <c:v>150</c:v>
                </c:pt>
                <c:pt idx="4">
                  <c:v>170</c:v>
                </c:pt>
                <c:pt idx="5">
                  <c:v>200</c:v>
                </c:pt>
                <c:pt idx="6">
                  <c:v>180</c:v>
                </c:pt>
                <c:pt idx="7">
                  <c:v>130</c:v>
                </c:pt>
                <c:pt idx="8">
                  <c:v>140</c:v>
                </c:pt>
                <c:pt idx="9">
                  <c:v>130</c:v>
                </c:pt>
                <c:pt idx="10">
                  <c:v>130</c:v>
                </c:pt>
                <c:pt idx="11">
                  <c:v>190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9D-FB42-9AEF-FAA39D78B84B}"/>
            </c:ext>
          </c:extLst>
        </c:ser>
        <c:ser>
          <c:idx val="1"/>
          <c:order val="1"/>
          <c:tx>
            <c:strRef>
              <c:f>'Sheet1'!$C$1</c:f>
              <c:strCache>
                <c:ptCount val="1"/>
                <c:pt idx="0">
                  <c:v>オーガニック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'Sheet1'!$A$2:$A$13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'Sheet1'!$C$2:$C$13</c:f>
              <c:numCache>
                <c:formatCode>General</c:formatCode>
                <c:ptCount val="12"/>
                <c:pt idx="0">
                  <c:v>50</c:v>
                </c:pt>
                <c:pt idx="1">
                  <c:v>55</c:v>
                </c:pt>
                <c:pt idx="2">
                  <c:v>60</c:v>
                </c:pt>
                <c:pt idx="3">
                  <c:v>65</c:v>
                </c:pt>
                <c:pt idx="4">
                  <c:v>70</c:v>
                </c:pt>
                <c:pt idx="5">
                  <c:v>65</c:v>
                </c:pt>
                <c:pt idx="6">
                  <c:v>55</c:v>
                </c:pt>
                <c:pt idx="7">
                  <c:v>80</c:v>
                </c:pt>
                <c:pt idx="8">
                  <c:v>80</c:v>
                </c:pt>
                <c:pt idx="9">
                  <c:v>70</c:v>
                </c:pt>
                <c:pt idx="10">
                  <c:v>60</c:v>
                </c:pt>
                <c:pt idx="1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A9D-FB42-9AEF-FAA39D78B8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20604223"/>
        <c:axId val="612392015"/>
      </c:barChart>
      <c:lineChart>
        <c:grouping val="standard"/>
        <c:varyColors val="0"/>
        <c:ser>
          <c:idx val="2"/>
          <c:order val="2"/>
          <c:tx>
            <c:strRef>
              <c:f>'Sheet1'!$D$1</c:f>
              <c:strCache>
                <c:ptCount val="1"/>
                <c:pt idx="0">
                  <c:v>CVレート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'Sheet1'!$A$2:$A$13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'Sheet1'!$D$2:$D$13</c:f>
              <c:numCache>
                <c:formatCode>General</c:formatCode>
                <c:ptCount val="12"/>
                <c:pt idx="0">
                  <c:v>0.027</c:v>
                </c:pt>
                <c:pt idx="1">
                  <c:v>0.027</c:v>
                </c:pt>
                <c:pt idx="2">
                  <c:v>0.03137</c:v>
                </c:pt>
                <c:pt idx="3">
                  <c:v>0.03032</c:v>
                </c:pt>
                <c:pt idx="4">
                  <c:v>0.03429</c:v>
                </c:pt>
                <c:pt idx="5">
                  <c:v>0.03557</c:v>
                </c:pt>
                <c:pt idx="6">
                  <c:v>0.0366</c:v>
                </c:pt>
                <c:pt idx="7">
                  <c:v>0.03596</c:v>
                </c:pt>
                <c:pt idx="8">
                  <c:v>0.03577</c:v>
                </c:pt>
                <c:pt idx="9">
                  <c:v>0.03753</c:v>
                </c:pt>
                <c:pt idx="10">
                  <c:v>0.04116</c:v>
                </c:pt>
                <c:pt idx="11">
                  <c:v>0.03944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F59-D24D-8401-002BF3C97C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49923279"/>
        <c:axId val="2049921631"/>
      </c:lineChart>
      <c:catAx>
        <c:axId val="6206042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12392015"/>
        <c:crosses val="autoZero"/>
        <c:auto val="1"/>
        <c:lblAlgn val="ctr"/>
        <c:lblOffset val="100"/>
        <c:noMultiLvlLbl val="0"/>
      </c:catAx>
      <c:valAx>
        <c:axId val="612392015"/>
        <c:scaling>
          <c:orientation val="minMax"/>
          <c:min val="0"/>
          <c:max val="2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20604223"/>
        <c:crosses val="autoZero"/>
        <c:crossBetween val="between"/>
      </c:valAx>
      <c:valAx>
        <c:axId val="2049921631"/>
        <c:scaling>
          <c:orientation val="minMax"/>
          <c:min val="0"/>
          <c:max val="0.15"/>
        </c:scaling>
        <c:delete val="0"/>
        <c:axPos val="r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2049923279"/>
        <c:crosses val="max"/>
        <c:crossBetween val="between"/>
        <c:numFmt formatCode="0.0%" sourceLinked="0"/>
      </c:valAx>
      <c:catAx>
        <c:axId val="204992327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4992163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'Sheet1'!$B$1</c:f>
              <c:strCache>
                <c:ptCount val="1"/>
                <c:pt idx="0">
                  <c:v>ブラウザシェア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207-A74C-BA63-EF4501E3F5F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207-A74C-BA63-EF4501E3F5F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207-A74C-BA63-EF4501E3F5F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207-A74C-BA63-EF4501E3F5F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'Sheet1'!$A$2:$A$7</c:f>
              <c:strCache>
                <c:ptCount val="6"/>
                <c:pt idx="0">
                  <c:v>Chrome</c:v>
                </c:pt>
                <c:pt idx="1">
                  <c:v>Safari</c:v>
                </c:pt>
                <c:pt idx="2">
                  <c:v>Firefox</c:v>
                </c:pt>
                <c:pt idx="3">
                  <c:v>Samsung Internet</c:v>
                </c:pt>
                <c:pt idx="4">
                  <c:v>Edge Legacy</c:v>
                </c:pt>
                <c:pt idx="5">
                  <c:v>UC Browser</c:v>
                </c:pt>
              </c:strCache>
            </c:strRef>
          </c:cat>
          <c:val>
            <c:numRef>
              <c:f>'Sheet1'!$B$2:$B$7</c:f>
              <c:numCache>
                <c:formatCode>General</c:formatCode>
                <c:ptCount val="6"/>
                <c:pt idx="0">
                  <c:v>63.91</c:v>
                </c:pt>
                <c:pt idx="1">
                  <c:v>18.2</c:v>
                </c:pt>
                <c:pt idx="2">
                  <c:v>4.39</c:v>
                </c:pt>
                <c:pt idx="3">
                  <c:v>3.28</c:v>
                </c:pt>
                <c:pt idx="4">
                  <c:v>2.13</c:v>
                </c:pt>
                <c:pt idx="5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9D-FB42-9AEF-FAA39D78B8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'Sheet1'!$B$1</c:f>
              <c:strCache>
                <c:ptCount val="1"/>
                <c:pt idx="0">
                  <c:v>商品A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207-A74C-BA63-EF4501E3F5F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207-A74C-BA63-EF4501E3F5F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207-A74C-BA63-EF4501E3F5F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207-A74C-BA63-EF4501E3F5F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'Sheet1'!$A$2:$A$7</c:f>
              <c:strCache>
                <c:ptCount val="6"/>
                <c:pt idx="0">
                  <c:v>アフリカ</c:v>
                </c:pt>
                <c:pt idx="1">
                  <c:v>アジア</c:v>
                </c:pt>
                <c:pt idx="2">
                  <c:v>ヨーロッパ</c:v>
                </c:pt>
                <c:pt idx="3">
                  <c:v>南アメリカ</c:v>
                </c:pt>
                <c:pt idx="4">
                  <c:v>北アメリカ</c:v>
                </c:pt>
                <c:pt idx="5">
                  <c:v>オセアニア</c:v>
                </c:pt>
              </c:strCache>
            </c:strRef>
          </c:cat>
          <c:val>
            <c:numRef>
              <c:f>'Sheet1'!$B$2:$B$7</c:f>
              <c:numCache>
                <c:formatCode>General</c:formatCode>
                <c:ptCount val="6"/>
                <c:pt idx="0">
                  <c:v>4.4</c:v>
                </c:pt>
                <c:pt idx="1">
                  <c:v>1.2</c:v>
                </c:pt>
                <c:pt idx="2">
                  <c:v>0.7</c:v>
                </c:pt>
                <c:pt idx="3">
                  <c:v>0.5</c:v>
                </c:pt>
                <c:pt idx="4">
                  <c:v>0.3</c:v>
                </c:pt>
                <c:pt idx="5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9D-FB42-9AEF-FAA39D78B84B}"/>
            </c:ext>
          </c:extLst>
        </c:ser>
        <c:ser>
          <c:idx val="1"/>
          <c:order val="1"/>
          <c:tx>
            <c:strRef>
              <c:f>'Sheet1'!$C$1</c:f>
              <c:strCache>
                <c:ptCount val="1"/>
                <c:pt idx="0">
                  <c:v>商品B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9C46-4C44-81B4-742D967402E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9C46-4C44-81B4-742D967402E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9C46-4C44-81B4-742D967402E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9C46-4C44-81B4-742D967402E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'Sheet1'!$A$2:$A$7</c:f>
              <c:strCache>
                <c:ptCount val="6"/>
                <c:pt idx="0">
                  <c:v>アフリカ</c:v>
                </c:pt>
                <c:pt idx="1">
                  <c:v>アジア</c:v>
                </c:pt>
                <c:pt idx="2">
                  <c:v>ヨーロッパ</c:v>
                </c:pt>
                <c:pt idx="3">
                  <c:v>南アメリカ</c:v>
                </c:pt>
                <c:pt idx="4">
                  <c:v>北アメリカ</c:v>
                </c:pt>
                <c:pt idx="5">
                  <c:v>オセアニア</c:v>
                </c:pt>
              </c:strCache>
            </c:strRef>
          </c:cat>
          <c:val>
            <c:numRef>
              <c:f>'Sheet1'!$C$2:$C$7</c:f>
              <c:numCache>
                <c:formatCode>General</c:formatCode>
                <c:ptCount val="6"/>
                <c:pt idx="0">
                  <c:v>3.5</c:v>
                </c:pt>
                <c:pt idx="1">
                  <c:v>1.1</c:v>
                </c:pt>
                <c:pt idx="2">
                  <c:v>0.4</c:v>
                </c:pt>
                <c:pt idx="3">
                  <c:v>0.5</c:v>
                </c:pt>
                <c:pt idx="4">
                  <c:v>0.3</c:v>
                </c:pt>
                <c:pt idx="5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EE-9F41-BD4E-C5DAE8BE2E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5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'Sheet1'!$B$1</c:f>
              <c:strCache>
                <c:ptCount val="1"/>
                <c:pt idx="0">
                  <c:v>第二世代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7"/>
            <c:spPr>
              <a:solidFill>
                <a:schemeClr val="accent1"/>
              </a:solidFill>
              <a:ln w="9525">
                <a:noFill/>
              </a:ln>
              <a:effectLst/>
            </c:spPr>
          </c:marker>
          <c:dPt>
            <c:idx val="0"/>
            <c:marker>
              <c:symbol val="circle"/>
              <c:size val="7"/>
              <c:spPr>
                <a:solidFill>
                  <a:schemeClr val="accent1"/>
                </a:solidFill>
                <a:ln w="9525">
                  <a:noFill/>
                </a:ln>
                <a:effectLst/>
              </c:spPr>
            </c:marker>
            <c:bubble3D val="0"/>
            <c:spPr>
              <a:ln w="25400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8207-A74C-BA63-EF4501E3F5F9}"/>
              </c:ext>
            </c:extLst>
          </c:dPt>
          <c:dPt>
            <c:idx val="1"/>
            <c:marker>
              <c:symbol val="circle"/>
              <c:size val="7"/>
              <c:spPr>
                <a:solidFill>
                  <a:schemeClr val="accent1"/>
                </a:solidFill>
                <a:ln w="9525">
                  <a:noFill/>
                </a:ln>
                <a:effectLst/>
              </c:spPr>
            </c:marker>
            <c:bubble3D val="0"/>
            <c:spPr>
              <a:ln w="25400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8207-A74C-BA63-EF4501E3F5F9}"/>
              </c:ext>
            </c:extLst>
          </c:dPt>
          <c:dPt>
            <c:idx val="2"/>
            <c:marker>
              <c:symbol val="circle"/>
              <c:size val="7"/>
              <c:spPr>
                <a:solidFill>
                  <a:schemeClr val="accent1"/>
                </a:solidFill>
                <a:ln w="9525">
                  <a:noFill/>
                </a:ln>
                <a:effectLst/>
              </c:spPr>
            </c:marker>
            <c:bubble3D val="0"/>
            <c:spPr>
              <a:ln w="25400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8207-A74C-BA63-EF4501E3F5F9}"/>
              </c:ext>
            </c:extLst>
          </c:dPt>
          <c:dPt>
            <c:idx val="3"/>
            <c:marker>
              <c:symbol val="circle"/>
              <c:size val="7"/>
              <c:spPr>
                <a:solidFill>
                  <a:schemeClr val="accent1"/>
                </a:solidFill>
                <a:ln w="9525">
                  <a:noFill/>
                </a:ln>
                <a:effectLst/>
              </c:spPr>
            </c:marker>
            <c:bubble3D val="0"/>
            <c:spPr>
              <a:ln w="25400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8207-A74C-BA63-EF4501E3F5F9}"/>
              </c:ext>
            </c:extLst>
          </c:dPt>
          <c:xVal>
            <c:numRef>
              <c:f>'Sheet1'!$A$2:$A$11</c:f>
              <c:numCache>
                <c:formatCode>General</c:formatCode>
                <c:ptCount val="10"/>
                <c:pt idx="0">
                  <c:v>150</c:v>
                </c:pt>
                <c:pt idx="1">
                  <c:v>156.2</c:v>
                </c:pt>
                <c:pt idx="2">
                  <c:v>153.7</c:v>
                </c:pt>
                <c:pt idx="3">
                  <c:v>155.7</c:v>
                </c:pt>
                <c:pt idx="4">
                  <c:v>160.5</c:v>
                </c:pt>
                <c:pt idx="5">
                  <c:v>163</c:v>
                </c:pt>
                <c:pt idx="6">
                  <c:v>171.8</c:v>
                </c:pt>
                <c:pt idx="7">
                  <c:v>166.9</c:v>
                </c:pt>
                <c:pt idx="8">
                  <c:v>175.6</c:v>
                </c:pt>
                <c:pt idx="9">
                  <c:v>176.5</c:v>
                </c:pt>
              </c:numCache>
            </c:numRef>
          </c:xVal>
          <c:yVal>
            <c:numRef>
              <c:f>'Sheet1'!$B$2:$B$11</c:f>
              <c:numCache>
                <c:formatCode>General</c:formatCode>
                <c:ptCount val="10"/>
                <c:pt idx="0">
                  <c:v>60.7</c:v>
                </c:pt>
                <c:pt idx="1">
                  <c:v>67.3</c:v>
                </c:pt>
                <c:pt idx="2">
                  <c:v>68.8</c:v>
                </c:pt>
                <c:pt idx="3">
                  <c:v>83.1</c:v>
                </c:pt>
                <c:pt idx="4">
                  <c:v>88.8</c:v>
                </c:pt>
                <c:pt idx="5">
                  <c:v>90</c:v>
                </c:pt>
                <c:pt idx="6">
                  <c:v>100.2</c:v>
                </c:pt>
                <c:pt idx="7">
                  <c:v>96.5</c:v>
                </c:pt>
                <c:pt idx="8">
                  <c:v>115.1</c:v>
                </c:pt>
                <c:pt idx="9">
                  <c:v>114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6A9D-FB42-9AEF-FAA39D78B84B}"/>
            </c:ext>
          </c:extLst>
        </c:ser>
        <c:ser>
          <c:idx val="2"/>
          <c:order val="1"/>
          <c:tx>
            <c:strRef>
              <c:f>'Sheet1'!$D$1</c:f>
              <c:strCache>
                <c:ptCount val="1"/>
                <c:pt idx="0">
                  <c:v>第一世代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7"/>
            <c:spPr>
              <a:solidFill>
                <a:schemeClr val="accent2"/>
              </a:solidFill>
              <a:ln w="25400">
                <a:noFill/>
              </a:ln>
              <a:effectLst/>
            </c:spPr>
          </c:marker>
          <c:xVal>
            <c:numRef>
              <c:f>'Sheet1'!$C$2:$C$11</c:f>
              <c:numCache>
                <c:formatCode>General</c:formatCode>
                <c:ptCount val="10"/>
                <c:pt idx="0">
                  <c:v>153.3</c:v>
                </c:pt>
                <c:pt idx="1">
                  <c:v>155.6</c:v>
                </c:pt>
                <c:pt idx="2">
                  <c:v>151.7</c:v>
                </c:pt>
                <c:pt idx="3">
                  <c:v>159.2</c:v>
                </c:pt>
                <c:pt idx="4">
                  <c:v>163.2</c:v>
                </c:pt>
                <c:pt idx="5">
                  <c:v>160.6</c:v>
                </c:pt>
                <c:pt idx="6">
                  <c:v>167.6</c:v>
                </c:pt>
                <c:pt idx="7">
                  <c:v>173.2</c:v>
                </c:pt>
                <c:pt idx="8">
                  <c:v>177.3</c:v>
                </c:pt>
                <c:pt idx="9">
                  <c:v>172.9</c:v>
                </c:pt>
              </c:numCache>
            </c:numRef>
          </c:xVal>
          <c:yVal>
            <c:numRef>
              <c:f>'Sheet1'!$D$2:$D$11</c:f>
              <c:numCache>
                <c:formatCode>General</c:formatCode>
                <c:ptCount val="10"/>
                <c:pt idx="0">
                  <c:v>45</c:v>
                </c:pt>
                <c:pt idx="1">
                  <c:v>58.2</c:v>
                </c:pt>
                <c:pt idx="2">
                  <c:v>48.7</c:v>
                </c:pt>
                <c:pt idx="3">
                  <c:v>65.2</c:v>
                </c:pt>
                <c:pt idx="4">
                  <c:v>71.1</c:v>
                </c:pt>
                <c:pt idx="5">
                  <c:v>65.3</c:v>
                </c:pt>
                <c:pt idx="6">
                  <c:v>70.8</c:v>
                </c:pt>
                <c:pt idx="7">
                  <c:v>84.4</c:v>
                </c:pt>
                <c:pt idx="8">
                  <c:v>87.2</c:v>
                </c:pt>
                <c:pt idx="9">
                  <c:v>99.1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A3E4-5140-8213-A9D37E304C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98453375"/>
        <c:axId val="1598451727"/>
      </c:scatterChart>
      <c:valAx>
        <c:axId val="1598451727"/>
        <c:scaling>
          <c:orientation val="minMax"/>
          <c:min val="30"/>
          <c:max val="13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重さ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598453375"/>
        <c:crosses val="autoZero"/>
        <c:crossBetween val="midCat"/>
      </c:valAx>
      <c:valAx>
        <c:axId val="1598453375"/>
        <c:scaling>
          <c:orientation val="minMax"/>
          <c:min val="130"/>
          <c:max val="2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長さ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598451727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'Sheet1'!$B$1</c:f>
              <c:strCache>
                <c:ptCount val="1"/>
                <c:pt idx="0">
                  <c:v>売上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'Sheet1'!$A$2:$A$13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'Sheet1'!$B$2:$B$13</c:f>
              <c:numCache>
                <c:formatCode>General</c:formatCode>
                <c:ptCount val="12"/>
                <c:pt idx="0">
                  <c:v>100</c:v>
                </c:pt>
                <c:pt idx="1">
                  <c:v>110</c:v>
                </c:pt>
                <c:pt idx="2">
                  <c:v>130</c:v>
                </c:pt>
                <c:pt idx="3">
                  <c:v>150</c:v>
                </c:pt>
                <c:pt idx="4">
                  <c:v>170</c:v>
                </c:pt>
                <c:pt idx="5">
                  <c:v>200</c:v>
                </c:pt>
                <c:pt idx="6">
                  <c:v>180</c:v>
                </c:pt>
                <c:pt idx="7">
                  <c:v>130</c:v>
                </c:pt>
                <c:pt idx="8">
                  <c:v>140</c:v>
                </c:pt>
                <c:pt idx="9">
                  <c:v>130</c:v>
                </c:pt>
                <c:pt idx="10">
                  <c:v>130</c:v>
                </c:pt>
                <c:pt idx="11">
                  <c:v>190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A9D-FB42-9AEF-FAA39D78B84B}"/>
            </c:ext>
          </c:extLst>
        </c:ser>
        <c:ser>
          <c:idx val="1"/>
          <c:order val="1"/>
          <c:tx>
            <c:strRef>
              <c:f>'Sheet1'!$C$1</c:f>
              <c:strCache>
                <c:ptCount val="1"/>
                <c:pt idx="0">
                  <c:v>経費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square"/>
            <c:size val="9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'Sheet1'!$A$2:$A$13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'Sheet1'!$C$2:$C$13</c:f>
              <c:numCache>
                <c:formatCode>General</c:formatCode>
                <c:ptCount val="12"/>
                <c:pt idx="0">
                  <c:v>50</c:v>
                </c:pt>
                <c:pt idx="1">
                  <c:v>55</c:v>
                </c:pt>
                <c:pt idx="2">
                  <c:v>60</c:v>
                </c:pt>
                <c:pt idx="3">
                  <c:v>65</c:v>
                </c:pt>
                <c:pt idx="4">
                  <c:v>70</c:v>
                </c:pt>
                <c:pt idx="5">
                  <c:v>65</c:v>
                </c:pt>
                <c:pt idx="6">
                  <c:v>55</c:v>
                </c:pt>
                <c:pt idx="7">
                  <c:v>80</c:v>
                </c:pt>
                <c:pt idx="8">
                  <c:v>80</c:v>
                </c:pt>
                <c:pt idx="9">
                  <c:v>70</c:v>
                </c:pt>
                <c:pt idx="10">
                  <c:v>60</c:v>
                </c:pt>
                <c:pt idx="11">
                  <c:v>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A9D-FB42-9AEF-FAA39D78B8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0604223"/>
        <c:axId val="612392015"/>
      </c:lineChart>
      <c:catAx>
        <c:axId val="6206042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Hiragino Kaku Gothic Pro W3" panose="020B0300000000000000" pitchFamily="34" charset="-128"/>
                <a:cs typeface="+mn-cs"/>
              </a:defRPr>
            </a:pPr>
            <a:endParaRPr lang="ja-JP"/>
          </a:p>
        </c:txPr>
        <c:crossAx val="612392015"/>
        <c:crosses val="autoZero"/>
        <c:auto val="1"/>
        <c:lblAlgn val="ctr"/>
        <c:lblOffset val="100"/>
        <c:noMultiLvlLbl val="0"/>
      </c:catAx>
      <c:valAx>
        <c:axId val="612392015"/>
        <c:scaling>
          <c:orientation val="minMax"/>
          <c:min val="0"/>
          <c:max val="2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206042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Hiragino Kaku Gothic Pro W3" panose="020B0300000000000000" pitchFamily="34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0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JP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205F86-C80A-014C-BEAF-CB9B52262913}" type="datetimeFigureOut">
              <a:rPr lang="en-JP" smtClean="0"/>
              <a:t>6/11/21</a:t>
            </a:fld>
            <a:endParaRPr lang="en-JP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JP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CFC3AC-E736-8E43-8286-9CD0669913AE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766759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0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1.xml"/><Relationship Id="rId1" Type="http://schemas.openxmlformats.org/officeDocument/2006/relationships/notesMaster" Target="../notesMasters/notesMaster1.xml"/></Relationship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2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0144802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3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7379639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4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7112193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5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0507976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6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0916215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7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1157777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8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1685012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1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211177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CCADE-0886-D147-99C9-03A8B2AEA5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3D4BD9-B6DA-5C4E-B9A9-7886E7A644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BDC8-A6B5-E04A-B3EE-6C0B8D082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A9222-7D72-C14E-9FE7-311E958CD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0A5A4-495F-D640-B6C6-318375864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588156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CE357-7744-AF4C-AB70-EEF92CE39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A68A23-F962-4647-B65F-051EAF5BD6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322D39-B472-4546-A4A5-49D31B3AC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7A7F15-FECE-5D42-B990-FCFC78B39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3FFC68-80DF-844B-B82F-C870F700D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317081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40D710-884B-834C-A2C2-8BD20663D1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EEC3BC-EE40-9A41-980D-5A5908D7DA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0A109B-6F71-4544-B706-3A6CA74E9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712DF7-F419-6841-9B25-F63074E91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11F24E-79A6-D54D-A72D-B5F0FC2D3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049926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87CBB-68F6-FC40-8696-85D17FF57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E86FE-4B74-0149-B1CD-0BE2DF19DB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1AA879-64CC-F24C-8276-9040CA400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F73A0-56A2-1C45-BBF4-A952DC6B5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DB880D-E878-B04A-8B4B-35F5562B0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348204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B46E6-D338-464D-8EA2-1CFA73D61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FF52A0-AEFB-3049-90C7-5908C3B5F6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DEDCB7-9B72-8D41-9BC6-6B6AF04C4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BC567-0A6F-DA44-95D1-2CE480918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0B472C-80F7-6D47-A039-4D0C09F9D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573323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8907F-F4B2-094A-9F57-5E91F6E4C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620075-B742-5C40-8DCA-7F14F48047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E9EBD0-3B49-0746-81AC-1A07578BA5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317D0D-B2F5-594F-876F-6A9FFE2B5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6372E6-B0FF-8E48-8914-A7CDD0430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4143B6-A2BD-4347-8720-2D693023D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896373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F617D-40F0-6045-9A77-FF21B57D2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080221-84D6-9645-8C97-8DE37616D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F1A8F2-6DB8-E942-BED7-93DC8FC05B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228560-CB3C-4D4C-8C61-C81127A8D9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4AA2AC-7C07-A845-B6EB-16967628B9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1E472E-96FE-3843-B4C8-3BF708CC2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08B1E8-92C2-1140-9B2D-57645FAAC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4B2F8-4BE2-484F-90F6-0A1093BA1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781163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D9B69-D594-E345-BC96-2CA5E703E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BFC92F-CD94-1145-B424-C103EB006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B7B1FC-DC95-AA46-8712-BF761D76A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F008A1-40A6-1148-A9DC-CBC03E527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185714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54C900-6D54-0C4D-84F7-E2DEE1502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95B526-F472-4340-AFB0-0C3C79648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9281AF-ACFB-3848-A6F7-ED08D6B23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286583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47BD6-744C-8641-9415-CF9B23676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D4F09-0E26-A841-9932-0207D1FABB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D7A4A8-A0CF-F444-9391-64D8555955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1903F3-2DFC-D447-AD5B-FC2E931DE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454E1C-1DDD-1C4B-BE85-B0FD1A731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1D6647-B42F-2943-A846-51DF8562A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48673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C9D50-A10F-3D47-85BF-42DCE65BB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5509AD-CD09-4D4E-82FE-6A957542A2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JP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534907-68F3-DC46-9111-B1381ADBE8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166399-9E6C-0E4B-A052-560B31EBC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58DC76-23DC-4940-9345-60ADE9F3C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A13E42-8B6E-2441-9346-01BD22D05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794500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2A57A8-CFB5-5D42-ADC8-EC860E91E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14BD10-9F84-7A45-9EB7-2115B8DEAD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7BCCF2-0235-5642-B535-48D393FB3B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D54905-3544-FC47-976D-6DC27F7292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22F297-728D-AA4E-8ACD-7D55B2448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A59626A-0059-9C4C-831A-43A9D2A375CA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27580" y="6512847"/>
            <a:ext cx="227009" cy="22700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9A4FC98-A918-E243-9496-B14483B3016F}"/>
              </a:ext>
            </a:extLst>
          </p:cNvPr>
          <p:cNvSpPr/>
          <p:nvPr userDrawn="1"/>
        </p:nvSpPr>
        <p:spPr>
          <a:xfrm>
            <a:off x="354589" y="6512847"/>
            <a:ext cx="2657065" cy="22700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lang="en-US" sz="1000">
                <a:solidFill>
                  <a:schemeClr val="tx1">
                    <a:lumMod val="75000"/>
                    <a:lumOff val="25000"/>
                  </a:schemeClr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slidepack.io</a:t>
            </a:r>
          </a:p>
        </p:txBody>
      </p:sp>
    </p:spTree>
    <p:extLst>
      <p:ext uri="{BB962C8B-B14F-4D97-AF65-F5344CB8AC3E}">
        <p14:creationId xmlns:p14="http://schemas.microsoft.com/office/powerpoint/2010/main" val="466434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JP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3" Type="http://schemas.openxmlformats.org/officeDocument/2006/relationships/chart" Target="/ppt/charts/chart9.xml"/><Relationship Id="rId2" Type="http://schemas.openxmlformats.org/officeDocument/2006/relationships/notesSlide" Target="/ppt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3" Type="http://schemas.openxmlformats.org/officeDocument/2006/relationships/chart" Target="/ppt/charts/chart10.xml"/><Relationship Id="rId2" Type="http://schemas.openxmlformats.org/officeDocument/2006/relationships/notesSlide" Target="/ppt/notesSlides/notesSlide1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
<Relationships xmlns="http://schemas.openxmlformats.org/package/2006/relationships"><Relationship Id="rId3" Type="http://schemas.openxmlformats.org/officeDocument/2006/relationships/chart" Target="/ppt/charts/chart11.xml"/><Relationship Id="rId2" Type="http://schemas.openxmlformats.org/officeDocument/2006/relationships/notesSlide" Target="/ppt/notesSlides/notesSlide1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
<Relationships xmlns="http://schemas.openxmlformats.org/package/2006/relationships"><Relationship Id="rId3" Type="http://schemas.openxmlformats.org/officeDocument/2006/relationships/chart" Target="/ppt/charts/chart12.xml"/><Relationship Id="rId2" Type="http://schemas.openxmlformats.org/officeDocument/2006/relationships/notesSlide" Target="/ppt/notesSlides/notesSlide1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
<Relationships xmlns="http://schemas.openxmlformats.org/package/2006/relationships"><Relationship Id="rId3" Type="http://schemas.openxmlformats.org/officeDocument/2006/relationships/chart" Target="/ppt/charts/chart13.xml"/><Relationship Id="rId2" Type="http://schemas.openxmlformats.org/officeDocument/2006/relationships/notesSlide" Target="/ppt/notesSlides/notesSlide1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
<Relationships xmlns="http://schemas.openxmlformats.org/package/2006/relationships"><Relationship Id="rId3" Type="http://schemas.openxmlformats.org/officeDocument/2006/relationships/chart" Target="/ppt/charts/chart14.xml"/><Relationship Id="rId2" Type="http://schemas.openxmlformats.org/officeDocument/2006/relationships/notesSlide" Target="/ppt/notesSlides/notesSlide1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
<Relationships xmlns="http://schemas.openxmlformats.org/package/2006/relationships"><Relationship Id="rId3" Type="http://schemas.openxmlformats.org/officeDocument/2006/relationships/chart" Target="/ppt/charts/chart15.xml"/><Relationship Id="rId2" Type="http://schemas.openxmlformats.org/officeDocument/2006/relationships/notesSlide" Target="/ppt/notesSlides/notesSlide1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
<Relationships xmlns="http://schemas.openxmlformats.org/package/2006/relationships"><Relationship Id="rId3" Type="http://schemas.openxmlformats.org/officeDocument/2006/relationships/chart" Target="/ppt/charts/chart16.xml"/><Relationship Id="rId2" Type="http://schemas.openxmlformats.org/officeDocument/2006/relationships/notesSlide" Target="/ppt/notesSlides/notesSlide1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652FCBAF-4B18-1248-9ED0-FCE511282114}"/>
              </a:ext>
            </a:extLst>
          </p:cNvPr>
          <p:cNvSpPr txBox="1"/>
          <p:nvPr/>
        </p:nvSpPr>
        <p:spPr>
          <a:xfrm>
            <a:off x="7671154" y="60159"/>
            <a:ext cx="44486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SlidePack </a:t>
            </a:r>
            <a:r>
              <a:rPr lang="ja-JP" alt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レンダリング例 </a:t>
            </a:r>
            <a:r>
              <a:rPr lang="en-US" altLang="ja-JP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― </a:t>
            </a:r>
            <a:r>
              <a:rPr lang="ja-JP" alt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様々なチャート</a:t>
            </a:r>
            <a:endParaRPr lang="en-US" sz="160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graphicFrame>
        <p:nvGraphicFramePr>
          <p:cNvPr id="4" name="Chart 3" descr="my-line-chart">
            <a:extLst>
              <a:ext uri="{FF2B5EF4-FFF2-40B4-BE49-F238E27FC236}">
                <a16:creationId xmlns:a16="http://schemas.microsoft.com/office/drawing/2014/main" id="{A3A34DB7-7E2C-CC4B-AE19-5CF26B9F7F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48665679"/>
              </p:ext>
            </p:extLst>
          </p:nvPr>
        </p:nvGraphicFramePr>
        <p:xfrm>
          <a:off x="72193" y="625032"/>
          <a:ext cx="8173480" cy="57276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7FE5F4C-0D19-8845-A1E9-6FB8B0FAA34A}"/>
              </a:ext>
            </a:extLst>
          </p:cNvPr>
          <p:cNvSpPr txBox="1"/>
          <p:nvPr/>
        </p:nvSpPr>
        <p:spPr>
          <a:xfrm>
            <a:off x="72191" y="60159"/>
            <a:ext cx="14157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線グラフの例</a:t>
            </a:r>
          </a:p>
        </p:txBody>
      </p:sp>
      <p:sp>
        <p:nvSpPr>
          <p:cNvPr id="5" name="Rectangular Callout 4">
            <a:extLst>
              <a:ext uri="{FF2B5EF4-FFF2-40B4-BE49-F238E27FC236}">
                <a16:creationId xmlns:a16="http://schemas.microsoft.com/office/drawing/2014/main" id="{317A3804-8EAC-0843-AFC8-B2158EA65CE8}"/>
              </a:ext>
            </a:extLst>
          </p:cNvPr>
          <p:cNvSpPr/>
          <p:nvPr/>
        </p:nvSpPr>
        <p:spPr>
          <a:xfrm>
            <a:off x="8658225" y="2936081"/>
            <a:ext cx="3461582" cy="985838"/>
          </a:xfrm>
          <a:prstGeom prst="wedgeRectCallout">
            <a:avLst>
              <a:gd name="adj1" fmla="val -59345"/>
              <a:gd name="adj2" fmla="val 5650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チャートを右クリックして「</a:t>
            </a:r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代替テキストを編集...」</a:t>
            </a:r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をクリックします。ここで入力した名前をdata.jsonで指定します。</a:t>
            </a:r>
          </a:p>
        </p:txBody>
      </p:sp>
    </p:spTree>
    <p:extLst>
      <p:ext uri="{BB962C8B-B14F-4D97-AF65-F5344CB8AC3E}">
        <p14:creationId xmlns:p14="http://schemas.microsoft.com/office/powerpoint/2010/main" val="1006314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 descr="my-bar-chart">
            <a:extLst>
              <a:ext uri="{FF2B5EF4-FFF2-40B4-BE49-F238E27FC236}">
                <a16:creationId xmlns:a16="http://schemas.microsoft.com/office/drawing/2014/main" id="{A3A34DB7-7E2C-CC4B-AE19-5CF26B9F7F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90080079"/>
              </p:ext>
            </p:extLst>
          </p:nvPr>
        </p:nvGraphicFramePr>
        <p:xfrm>
          <a:off x="72190" y="625032"/>
          <a:ext cx="8173482" cy="57276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7FE5F4C-0D19-8845-A1E9-6FB8B0FAA34A}"/>
              </a:ext>
            </a:extLst>
          </p:cNvPr>
          <p:cNvSpPr txBox="1"/>
          <p:nvPr/>
        </p:nvSpPr>
        <p:spPr>
          <a:xfrm>
            <a:off x="72190" y="60159"/>
            <a:ext cx="14157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棒グラフの例</a:t>
            </a:r>
          </a:p>
        </p:txBody>
      </p:sp>
      <p:sp>
        <p:nvSpPr>
          <p:cNvPr id="5" name="TextBox 10">
            <a:extLst>
              <a:ext uri="{FF2B5EF4-FFF2-40B4-BE49-F238E27FC236}">
                <a16:creationId xmlns:a16="http://schemas.microsoft.com/office/drawing/2014/main" id="{020BE710-F6D1-DC4C-A3BE-D3034758E1B3}"/>
              </a:ext>
            </a:extLst>
          </p:cNvPr>
          <p:cNvSpPr txBox="1"/>
          <p:nvPr/>
        </p:nvSpPr>
        <p:spPr>
          <a:xfrm>
            <a:off x="7671154" y="60159"/>
            <a:ext cx="44486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SlidePack </a:t>
            </a:r>
            <a:r>
              <a:rPr lang="ja-JP" alt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レンダリング例 </a:t>
            </a:r>
            <a:r>
              <a:rPr lang="en-US" altLang="ja-JP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― </a:t>
            </a:r>
            <a:r>
              <a:rPr lang="ja-JP" alt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様々なチャート</a:t>
            </a:r>
            <a:endParaRPr lang="en-US" sz="160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88165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 descr="my-stacked-bar-chart">
            <a:extLst>
              <a:ext uri="{FF2B5EF4-FFF2-40B4-BE49-F238E27FC236}">
                <a16:creationId xmlns:a16="http://schemas.microsoft.com/office/drawing/2014/main" id="{A3A34DB7-7E2C-CC4B-AE19-5CF26B9F7F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35969166"/>
              </p:ext>
            </p:extLst>
          </p:nvPr>
        </p:nvGraphicFramePr>
        <p:xfrm>
          <a:off x="72190" y="625032"/>
          <a:ext cx="8173482" cy="57276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7FE5F4C-0D19-8845-A1E9-6FB8B0FAA34A}"/>
              </a:ext>
            </a:extLst>
          </p:cNvPr>
          <p:cNvSpPr txBox="1"/>
          <p:nvPr/>
        </p:nvSpPr>
        <p:spPr>
          <a:xfrm>
            <a:off x="72190" y="60159"/>
            <a:ext cx="22365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積み上げ棒グラフの例</a:t>
            </a:r>
          </a:p>
        </p:txBody>
      </p:sp>
      <p:sp>
        <p:nvSpPr>
          <p:cNvPr id="5" name="TextBox 10">
            <a:extLst>
              <a:ext uri="{FF2B5EF4-FFF2-40B4-BE49-F238E27FC236}">
                <a16:creationId xmlns:a16="http://schemas.microsoft.com/office/drawing/2014/main" id="{80E8D587-BB76-714F-B778-F120317E09E7}"/>
              </a:ext>
            </a:extLst>
          </p:cNvPr>
          <p:cNvSpPr txBox="1"/>
          <p:nvPr/>
        </p:nvSpPr>
        <p:spPr>
          <a:xfrm>
            <a:off x="7671154" y="60159"/>
            <a:ext cx="44486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SlidePack </a:t>
            </a:r>
            <a:r>
              <a:rPr lang="ja-JP" alt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レンダリング例 </a:t>
            </a:r>
            <a:r>
              <a:rPr lang="en-US" altLang="ja-JP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― </a:t>
            </a:r>
            <a:r>
              <a:rPr lang="ja-JP" alt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様々なチャート</a:t>
            </a:r>
            <a:endParaRPr lang="en-US" sz="160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50331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 descr="my-stacked-area-chart">
            <a:extLst>
              <a:ext uri="{FF2B5EF4-FFF2-40B4-BE49-F238E27FC236}">
                <a16:creationId xmlns:a16="http://schemas.microsoft.com/office/drawing/2014/main" id="{A3A34DB7-7E2C-CC4B-AE19-5CF26B9F7F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95606910"/>
              </p:ext>
            </p:extLst>
          </p:nvPr>
        </p:nvGraphicFramePr>
        <p:xfrm>
          <a:off x="72190" y="625032"/>
          <a:ext cx="8173482" cy="57276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7FE5F4C-0D19-8845-A1E9-6FB8B0FAA34A}"/>
              </a:ext>
            </a:extLst>
          </p:cNvPr>
          <p:cNvSpPr txBox="1"/>
          <p:nvPr/>
        </p:nvSpPr>
        <p:spPr>
          <a:xfrm>
            <a:off x="72190" y="60159"/>
            <a:ext cx="22365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積み上げ面グラフの例</a:t>
            </a:r>
          </a:p>
        </p:txBody>
      </p:sp>
      <p:sp>
        <p:nvSpPr>
          <p:cNvPr id="5" name="TextBox 10">
            <a:extLst>
              <a:ext uri="{FF2B5EF4-FFF2-40B4-BE49-F238E27FC236}">
                <a16:creationId xmlns:a16="http://schemas.microsoft.com/office/drawing/2014/main" id="{7493709B-75AA-3041-9463-A9CD2D17EDF2}"/>
              </a:ext>
            </a:extLst>
          </p:cNvPr>
          <p:cNvSpPr txBox="1"/>
          <p:nvPr/>
        </p:nvSpPr>
        <p:spPr>
          <a:xfrm>
            <a:off x="7671154" y="60159"/>
            <a:ext cx="44486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SlidePack </a:t>
            </a:r>
            <a:r>
              <a:rPr lang="ja-JP" alt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レンダリング例 </a:t>
            </a:r>
            <a:r>
              <a:rPr lang="en-US" altLang="ja-JP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― </a:t>
            </a:r>
            <a:r>
              <a:rPr lang="ja-JP" alt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様々なチャート</a:t>
            </a:r>
            <a:endParaRPr lang="en-US" sz="160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37149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 descr="my-bar-line-combo-chart">
            <a:extLst>
              <a:ext uri="{FF2B5EF4-FFF2-40B4-BE49-F238E27FC236}">
                <a16:creationId xmlns:a16="http://schemas.microsoft.com/office/drawing/2014/main" id="{A3A34DB7-7E2C-CC4B-AE19-5CF26B9F7F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69997191"/>
              </p:ext>
            </p:extLst>
          </p:nvPr>
        </p:nvGraphicFramePr>
        <p:xfrm>
          <a:off x="72190" y="625032"/>
          <a:ext cx="8173482" cy="57276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7FE5F4C-0D19-8845-A1E9-6FB8B0FAA34A}"/>
              </a:ext>
            </a:extLst>
          </p:cNvPr>
          <p:cNvSpPr txBox="1"/>
          <p:nvPr/>
        </p:nvSpPr>
        <p:spPr>
          <a:xfrm>
            <a:off x="72190" y="60159"/>
            <a:ext cx="28520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棒・折れ線コンボグラフの例</a:t>
            </a:r>
          </a:p>
        </p:txBody>
      </p:sp>
      <p:sp>
        <p:nvSpPr>
          <p:cNvPr id="5" name="TextBox 10">
            <a:extLst>
              <a:ext uri="{FF2B5EF4-FFF2-40B4-BE49-F238E27FC236}">
                <a16:creationId xmlns:a16="http://schemas.microsoft.com/office/drawing/2014/main" id="{46045C44-8CE4-9F43-BAD2-7ED21ED4B9DA}"/>
              </a:ext>
            </a:extLst>
          </p:cNvPr>
          <p:cNvSpPr txBox="1"/>
          <p:nvPr/>
        </p:nvSpPr>
        <p:spPr>
          <a:xfrm>
            <a:off x="7671154" y="60159"/>
            <a:ext cx="44486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SlidePack </a:t>
            </a:r>
            <a:r>
              <a:rPr lang="ja-JP" alt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レンダリング例 </a:t>
            </a:r>
            <a:r>
              <a:rPr lang="en-US" altLang="ja-JP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― </a:t>
            </a:r>
            <a:r>
              <a:rPr lang="ja-JP" alt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様々なチャート</a:t>
            </a:r>
            <a:endParaRPr lang="en-US" sz="160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87454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 descr="my-pie-chart">
            <a:extLst>
              <a:ext uri="{FF2B5EF4-FFF2-40B4-BE49-F238E27FC236}">
                <a16:creationId xmlns:a16="http://schemas.microsoft.com/office/drawing/2014/main" id="{A3A34DB7-7E2C-CC4B-AE19-5CF26B9F7F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75357529"/>
              </p:ext>
            </p:extLst>
          </p:nvPr>
        </p:nvGraphicFramePr>
        <p:xfrm>
          <a:off x="72190" y="625032"/>
          <a:ext cx="8173482" cy="57276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7FE5F4C-0D19-8845-A1E9-6FB8B0FAA34A}"/>
              </a:ext>
            </a:extLst>
          </p:cNvPr>
          <p:cNvSpPr txBox="1"/>
          <p:nvPr/>
        </p:nvSpPr>
        <p:spPr>
          <a:xfrm>
            <a:off x="72190" y="60159"/>
            <a:ext cx="14157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円グラフの例</a:t>
            </a:r>
          </a:p>
        </p:txBody>
      </p:sp>
      <p:sp>
        <p:nvSpPr>
          <p:cNvPr id="5" name="TextBox 10">
            <a:extLst>
              <a:ext uri="{FF2B5EF4-FFF2-40B4-BE49-F238E27FC236}">
                <a16:creationId xmlns:a16="http://schemas.microsoft.com/office/drawing/2014/main" id="{117666D4-2BEA-DB44-9EC1-84C6E841C68B}"/>
              </a:ext>
            </a:extLst>
          </p:cNvPr>
          <p:cNvSpPr txBox="1"/>
          <p:nvPr/>
        </p:nvSpPr>
        <p:spPr>
          <a:xfrm>
            <a:off x="7671154" y="60159"/>
            <a:ext cx="44486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SlidePack </a:t>
            </a:r>
            <a:r>
              <a:rPr lang="ja-JP" alt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レンダリング例 </a:t>
            </a:r>
            <a:r>
              <a:rPr lang="en-US" altLang="ja-JP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― </a:t>
            </a:r>
            <a:r>
              <a:rPr lang="ja-JP" alt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様々なチャート</a:t>
            </a:r>
            <a:endParaRPr lang="en-US" sz="160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962102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 descr="my-donut-chart">
            <a:extLst>
              <a:ext uri="{FF2B5EF4-FFF2-40B4-BE49-F238E27FC236}">
                <a16:creationId xmlns:a16="http://schemas.microsoft.com/office/drawing/2014/main" id="{A3A34DB7-7E2C-CC4B-AE19-5CF26B9F7F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34749405"/>
              </p:ext>
            </p:extLst>
          </p:nvPr>
        </p:nvGraphicFramePr>
        <p:xfrm>
          <a:off x="72190" y="398713"/>
          <a:ext cx="8173482" cy="57276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7FE5F4C-0D19-8845-A1E9-6FB8B0FAA34A}"/>
              </a:ext>
            </a:extLst>
          </p:cNvPr>
          <p:cNvSpPr txBox="1"/>
          <p:nvPr/>
        </p:nvSpPr>
        <p:spPr>
          <a:xfrm>
            <a:off x="72190" y="60159"/>
            <a:ext cx="20313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ドーナツグラフの例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7E524E2-90FD-3848-AC27-65AF9409C00C}"/>
              </a:ext>
            </a:extLst>
          </p:cNvPr>
          <p:cNvSpPr txBox="1"/>
          <p:nvPr/>
        </p:nvSpPr>
        <p:spPr>
          <a:xfrm>
            <a:off x="4419441" y="731646"/>
            <a:ext cx="1484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商品B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2A5DF7-C0D7-1043-855E-852CB43DB7ED}"/>
              </a:ext>
            </a:extLst>
          </p:cNvPr>
          <p:cNvSpPr txBox="1"/>
          <p:nvPr/>
        </p:nvSpPr>
        <p:spPr>
          <a:xfrm>
            <a:off x="3106231" y="2638563"/>
            <a:ext cx="14718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商品A</a:t>
            </a:r>
          </a:p>
        </p:txBody>
      </p:sp>
      <p:sp>
        <p:nvSpPr>
          <p:cNvPr id="7" name="TextBox 10">
            <a:extLst>
              <a:ext uri="{FF2B5EF4-FFF2-40B4-BE49-F238E27FC236}">
                <a16:creationId xmlns:a16="http://schemas.microsoft.com/office/drawing/2014/main" id="{F2D715C5-A992-4346-8390-B6DFC8B3CAE6}"/>
              </a:ext>
            </a:extLst>
          </p:cNvPr>
          <p:cNvSpPr txBox="1"/>
          <p:nvPr/>
        </p:nvSpPr>
        <p:spPr>
          <a:xfrm>
            <a:off x="7671154" y="60159"/>
            <a:ext cx="44486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SlidePack </a:t>
            </a:r>
            <a:r>
              <a:rPr lang="ja-JP" alt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レンダリング例 </a:t>
            </a:r>
            <a:r>
              <a:rPr lang="en-US" altLang="ja-JP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― </a:t>
            </a:r>
            <a:r>
              <a:rPr lang="ja-JP" alt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様々なチャート</a:t>
            </a:r>
            <a:endParaRPr lang="en-US" sz="160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65120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 descr="my-scatter-chart">
            <a:extLst>
              <a:ext uri="{FF2B5EF4-FFF2-40B4-BE49-F238E27FC236}">
                <a16:creationId xmlns:a16="http://schemas.microsoft.com/office/drawing/2014/main" id="{A3A34DB7-7E2C-CC4B-AE19-5CF26B9F7F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53525048"/>
              </p:ext>
            </p:extLst>
          </p:nvPr>
        </p:nvGraphicFramePr>
        <p:xfrm>
          <a:off x="72190" y="625032"/>
          <a:ext cx="8173482" cy="57276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7FE5F4C-0D19-8845-A1E9-6FB8B0FAA34A}"/>
              </a:ext>
            </a:extLst>
          </p:cNvPr>
          <p:cNvSpPr txBox="1"/>
          <p:nvPr/>
        </p:nvSpPr>
        <p:spPr>
          <a:xfrm>
            <a:off x="72190" y="60159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散布図の例</a:t>
            </a:r>
          </a:p>
        </p:txBody>
      </p:sp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D5390B7D-19F9-6F4B-BAA1-678B481B5886}"/>
              </a:ext>
            </a:extLst>
          </p:cNvPr>
          <p:cNvSpPr/>
          <p:nvPr/>
        </p:nvSpPr>
        <p:spPr>
          <a:xfrm>
            <a:off x="8658225" y="2936081"/>
            <a:ext cx="3461582" cy="985838"/>
          </a:xfrm>
          <a:prstGeom prst="wedgeRectCallout">
            <a:avLst>
              <a:gd name="adj1" fmla="val -59345"/>
              <a:gd name="adj2" fmla="val 5650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散布図のデータ形式は他のグラフと異なっているのでご注意ください。</a:t>
            </a:r>
          </a:p>
        </p:txBody>
      </p:sp>
      <p:sp>
        <p:nvSpPr>
          <p:cNvPr id="7" name="TextBox 10">
            <a:extLst>
              <a:ext uri="{FF2B5EF4-FFF2-40B4-BE49-F238E27FC236}">
                <a16:creationId xmlns:a16="http://schemas.microsoft.com/office/drawing/2014/main" id="{C7570BFF-E574-5F42-83B7-1BA757AFE07A}"/>
              </a:ext>
            </a:extLst>
          </p:cNvPr>
          <p:cNvSpPr txBox="1"/>
          <p:nvPr/>
        </p:nvSpPr>
        <p:spPr>
          <a:xfrm>
            <a:off x="7671154" y="60159"/>
            <a:ext cx="44486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SlidePack </a:t>
            </a:r>
            <a:r>
              <a:rPr lang="ja-JP" alt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レンダリング例 </a:t>
            </a:r>
            <a:r>
              <a:rPr lang="en-US" altLang="ja-JP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― </a:t>
            </a:r>
            <a:r>
              <a:rPr lang="ja-JP" alt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様々なチャート</a:t>
            </a:r>
            <a:endParaRPr lang="en-US" sz="160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37299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3507</TotalTime>
  <Words>98</Words>
  <Application>Microsoft Macintosh PowerPoint</Application>
  <PresentationFormat>ワイド画面</PresentationFormat>
  <Paragraphs>30</Paragraphs>
  <Slides>8</Slides>
  <Notes>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4" baseType="lpstr">
      <vt:lpstr>Hiragino Kaku Gothic Pro W3</vt:lpstr>
      <vt:lpstr>Noto Sans CJK JP Regular</vt:lpstr>
      <vt:lpstr>Arial</vt:lpstr>
      <vt:lpstr>Calibri</vt:lpstr>
      <vt:lpstr>Calibri Light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{presentation_title}</dc:title>
  <dc:creator>Microsoft Office User</dc:creator>
  <cp:lastModifiedBy>Microsoft Office User</cp:lastModifiedBy>
  <cp:revision>213</cp:revision>
  <dcterms:created xsi:type="dcterms:W3CDTF">2020-02-20T07:49:28Z</dcterms:created>
  <dcterms:modified xsi:type="dcterms:W3CDTF">2021-06-11T08:27:05Z</dcterms:modified>
</cp:coreProperties>
</file>